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sldIdLst>
    <p:sldId id="267" r:id="rId2"/>
    <p:sldId id="296" r:id="rId3"/>
    <p:sldId id="303" r:id="rId4"/>
    <p:sldId id="272" r:id="rId5"/>
    <p:sldId id="304" r:id="rId6"/>
    <p:sldId id="305" r:id="rId7"/>
    <p:sldId id="299" r:id="rId8"/>
    <p:sldId id="306" r:id="rId9"/>
    <p:sldId id="274" r:id="rId10"/>
    <p:sldId id="298" r:id="rId11"/>
    <p:sldId id="30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97" r:id="rId22"/>
    <p:sldId id="286" r:id="rId23"/>
    <p:sldId id="287" r:id="rId24"/>
    <p:sldId id="288" r:id="rId25"/>
    <p:sldId id="301" r:id="rId26"/>
    <p:sldId id="307" r:id="rId27"/>
    <p:sldId id="302" r:id="rId28"/>
    <p:sldId id="269" r:id="rId29"/>
    <p:sldId id="291" r:id="rId30"/>
    <p:sldId id="292" r:id="rId31"/>
    <p:sldId id="313" r:id="rId32"/>
    <p:sldId id="314" r:id="rId33"/>
    <p:sldId id="30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36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99FF"/>
    <a:srgbClr val="00CCFF"/>
    <a:srgbClr val="33CCFF"/>
    <a:srgbClr val="66CCFF"/>
    <a:srgbClr val="99CCFF"/>
    <a:srgbClr val="7DDDFF"/>
    <a:srgbClr val="E08C90"/>
    <a:srgbClr val="F3DB74"/>
    <a:srgbClr val="F3F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78777" autoAdjust="0"/>
  </p:normalViewPr>
  <p:slideViewPr>
    <p:cSldViewPr>
      <p:cViewPr>
        <p:scale>
          <a:sx n="60" d="100"/>
          <a:sy n="60" d="100"/>
        </p:scale>
        <p:origin x="-2400" y="-702"/>
      </p:cViewPr>
      <p:guideLst>
        <p:guide orient="horz" pos="2160"/>
        <p:guide orient="horz" pos="3884"/>
        <p:guide pos="2880"/>
        <p:guide pos="36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午安，再次自我介紹，我是英特內的</a:t>
            </a:r>
            <a:r>
              <a:rPr lang="en-US" altLang="zh-TW" dirty="0"/>
              <a:t>Yoker</a:t>
            </a:r>
            <a:r>
              <a:rPr lang="zh-TW" altLang="en-US" dirty="0"/>
              <a:t>，很高興今天可以來這邊和新揚科技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做我</a:t>
            </a:r>
            <a:r>
              <a:rPr lang="en-US" altLang="zh-TW" dirty="0"/>
              <a:t>HR</a:t>
            </a:r>
            <a:r>
              <a:rPr lang="zh-TW" altLang="en-US" dirty="0"/>
              <a:t>的分享</a:t>
            </a:r>
          </a:p>
          <a:p>
            <a:r>
              <a:rPr lang="en-US" altLang="zh-TW" dirty="0"/>
              <a:t>DEMO</a:t>
            </a:r>
            <a:r>
              <a:rPr lang="zh-TW" altLang="en-US" dirty="0"/>
              <a:t>過程 提問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10956-968A-45B9-BC6A-F8B46C69990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8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1996</a:t>
            </a:r>
            <a:r>
              <a:rPr lang="zh-TW" altLang="en-US" dirty="0" smtClean="0"/>
              <a:t>年成立英特內軟體，創立初期，研發「開發平台」，並承接交易所、櫃買單位維護金融秩序眾多專案</a:t>
            </a:r>
            <a:endParaRPr lang="en-US" altLang="zh-TW" dirty="0" smtClean="0"/>
          </a:p>
          <a:p>
            <a:r>
              <a:rPr lang="en-US" altLang="zh-TW" dirty="0" smtClean="0"/>
              <a:t>2003</a:t>
            </a:r>
            <a:r>
              <a:rPr lang="zh-TW" altLang="en-US" dirty="0" smtClean="0"/>
              <a:t>年透過開發平台，開發第一套「</a:t>
            </a:r>
            <a:r>
              <a:rPr lang="en-US" altLang="zh-TW" dirty="0" smtClean="0"/>
              <a:t>HR</a:t>
            </a:r>
            <a:r>
              <a:rPr lang="zh-TW" altLang="en-US" dirty="0" smtClean="0"/>
              <a:t>應用系統」，多年來已服務上百家中大型、集團公司，並不斷配合法令進行系統更新，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AC6CA-E053-4EC7-B801-A64BBB984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9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2011</a:t>
            </a:r>
            <a:r>
              <a:rPr lang="zh-TW" altLang="en-US" dirty="0" smtClean="0"/>
              <a:t>年因應雲端時代的來臨，成立子公司翰格雲端，陸續開發雲端產品，</a:t>
            </a:r>
            <a:endParaRPr lang="en-US" altLang="zh-TW" dirty="0" smtClean="0"/>
          </a:p>
          <a:p>
            <a:r>
              <a:rPr lang="en-US" altLang="zh-TW" dirty="0" smtClean="0"/>
              <a:t>2016</a:t>
            </a:r>
            <a:r>
              <a:rPr lang="zh-TW" altLang="en-US" dirty="0" smtClean="0"/>
              <a:t>年年底因應一例一休法規，為滿足更多中小企業的需求，正式推出</a:t>
            </a:r>
            <a:r>
              <a:rPr lang="en-US" altLang="zh-TW" dirty="0" smtClean="0"/>
              <a:t>HR</a:t>
            </a:r>
            <a:r>
              <a:rPr lang="zh-TW" altLang="en-US" dirty="0" smtClean="0"/>
              <a:t>雲端系統。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F5C5E-1851-4E76-8B2C-01735FECC951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2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0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bg>
      <p:bgPr>
        <a:gradFill>
          <a:gsLst>
            <a:gs pos="10000">
              <a:srgbClr val="12081A"/>
            </a:gs>
            <a:gs pos="70000">
              <a:schemeClr val="accent4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C:\Users\interinfo\Desktop\ppt_img\bg1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" y="332656"/>
            <a:ext cx="9144000" cy="67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9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interinfo\Desktop\圖片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4029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0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65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 userDrawn="1"/>
        </p:nvSpPr>
        <p:spPr>
          <a:xfrm>
            <a:off x="-1476672" y="1413073"/>
            <a:ext cx="11881320" cy="3312071"/>
          </a:xfrm>
          <a:prstGeom prst="ellipse">
            <a:avLst/>
          </a:prstGeom>
          <a:solidFill>
            <a:srgbClr val="43C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-1476672" y="2781225"/>
            <a:ext cx="11881320" cy="3312071"/>
          </a:xfrm>
          <a:prstGeom prst="ellipse">
            <a:avLst/>
          </a:prstGeom>
          <a:solidFill>
            <a:srgbClr val="2D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797152"/>
            <a:ext cx="9144000" cy="2060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C:\Users\interinfo\Desktop\20170907_HRAIR_PPT\ppt_img\cc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989" y="690347"/>
            <a:ext cx="798843" cy="4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interinfo\Desktop\20170907_HRAIR_PPT\ppt_img\cc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344" y="116632"/>
            <a:ext cx="1224136" cy="66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interinfo\Desktop\20170907_HRAIR_PPT\ppt_img\cc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548680"/>
            <a:ext cx="998146" cy="54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 userDrawn="1"/>
        </p:nvGrpSpPr>
        <p:grpSpPr>
          <a:xfrm>
            <a:off x="-36512" y="1253762"/>
            <a:ext cx="9217024" cy="3543390"/>
            <a:chOff x="-36512" y="1259468"/>
            <a:chExt cx="9217024" cy="3543390"/>
          </a:xfrm>
        </p:grpSpPr>
        <p:pic>
          <p:nvPicPr>
            <p:cNvPr id="5" name="Picture 2" descr="C:\Users\interinfo\Desktop\20170907_HRAIR_PPT\ppt_img\m1.png"/>
            <p:cNvPicPr>
              <a:picLocks noChangeAspect="1" noChangeArrowheads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3847" y="1259468"/>
              <a:ext cx="1684577" cy="353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interinfo\Desktop\20170907_HRAIR_PPT\ppt_img\m1.png"/>
            <p:cNvPicPr>
              <a:picLocks noChangeAspect="1" noChangeArrowheads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83" y="1700808"/>
              <a:ext cx="1540562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00" y="2326821"/>
              <a:ext cx="1169503" cy="247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326821"/>
              <a:ext cx="1078502" cy="247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interinfo\Desktop\20170907_HRAIR_PPT\ppt_img\m1.png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577" y="1412776"/>
              <a:ext cx="1540463" cy="3384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2" y="3047894"/>
              <a:ext cx="763694" cy="1749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450" y="2326821"/>
              <a:ext cx="1078502" cy="247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186" y="3047894"/>
              <a:ext cx="763694" cy="1749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2326821"/>
              <a:ext cx="1294526" cy="2470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17992"/>
              <a:ext cx="980319" cy="1984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950" y="1975133"/>
              <a:ext cx="1078502" cy="28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818" y="3047894"/>
              <a:ext cx="763694" cy="1749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C:\Users\interinfo\Desktop\20170907_HRAIR_PPT\ppt_img\m1.png"/>
            <p:cNvPicPr>
              <a:picLocks noChangeAspect="1" noChangeArrowheads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813466"/>
              <a:ext cx="1368184" cy="298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interinfo\Desktop\20170907_HRAIR_PPT\ppt_img\m2.png"/>
            <p:cNvPicPr>
              <a:picLocks noChangeAspect="1" noChangeArrowheads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699628"/>
              <a:ext cx="1078502" cy="2097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476672"/>
            <a:ext cx="670036" cy="2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7780" y="2275128"/>
            <a:ext cx="670036" cy="2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7684" y="2904074"/>
            <a:ext cx="670036" cy="2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Users\interinfo\Desktop\20170907_HRAIR_PPT\ppt_img\cc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6053" y="1434817"/>
            <a:ext cx="1224136" cy="66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701" y="1751820"/>
            <a:ext cx="670036" cy="2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29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65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 userDrawn="1"/>
        </p:nvSpPr>
        <p:spPr>
          <a:xfrm>
            <a:off x="-1476672" y="1413073"/>
            <a:ext cx="11881320" cy="3312071"/>
          </a:xfrm>
          <a:prstGeom prst="ellipse">
            <a:avLst/>
          </a:prstGeom>
          <a:solidFill>
            <a:srgbClr val="43C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-1476672" y="2781225"/>
            <a:ext cx="11881320" cy="3312071"/>
          </a:xfrm>
          <a:prstGeom prst="ellipse">
            <a:avLst/>
          </a:prstGeom>
          <a:solidFill>
            <a:srgbClr val="2D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4217386"/>
            <a:ext cx="3312368" cy="12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interinfo\Desktop\20170907_HRAIR_PPT\ppt_img\3-2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3405" y="4983609"/>
            <a:ext cx="2644739" cy="188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7200" y="4581128"/>
            <a:ext cx="2324471" cy="91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560260"/>
            <a:ext cx="2255131" cy="8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4708" y="4797152"/>
            <a:ext cx="1460375" cy="5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interinfo\Desktop\20170907_HRAIR_PPT\ppt_img\3-2.png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83"/>
          <a:stretch/>
        </p:blipFill>
        <p:spPr bwMode="auto">
          <a:xfrm>
            <a:off x="4716016" y="4679556"/>
            <a:ext cx="3100555" cy="22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5157192"/>
            <a:ext cx="2170520" cy="8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interinfo\Desktop\20170907_HRAIR_PPT\ppt_img\3-1.png"/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927" b="7325"/>
          <a:stretch/>
        </p:blipFill>
        <p:spPr bwMode="auto">
          <a:xfrm>
            <a:off x="6262242" y="4074305"/>
            <a:ext cx="2881758" cy="281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5877272"/>
            <a:ext cx="923360" cy="3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interinfo\Desktop\20170907_HRAIR_PPT\ppt_img\3-3.png"/>
          <p:cNvPicPr>
            <a:picLocks noChangeAspect="1" noChangeArrowheads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76"/>
          <a:stretch/>
        </p:blipFill>
        <p:spPr bwMode="auto">
          <a:xfrm>
            <a:off x="1224305" y="4579719"/>
            <a:ext cx="3275687" cy="230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interinfo\Desktop\20170907_HRAIR_PPT\ppt_img\3-1.png"/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849" b="7325"/>
          <a:stretch/>
        </p:blipFill>
        <p:spPr bwMode="auto">
          <a:xfrm>
            <a:off x="0" y="3933056"/>
            <a:ext cx="298782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52" y="5427944"/>
            <a:ext cx="1387006" cy="5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3121" y="5877273"/>
            <a:ext cx="1260759" cy="4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interinfo\Desktop\20170907_HRAIR_PPT\ppt_img\1-2.png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150" y="764704"/>
            <a:ext cx="1074258" cy="15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interinfo\Desktop\20170907_HRAIR_PPT\ppt_img\1-3.pn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4133254"/>
            <a:ext cx="607078" cy="8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:\Users\interinfo\Desktop\20170907_HRAIR_PPT\ppt_img\1-3.pn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6416" y="172814"/>
            <a:ext cx="607078" cy="8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interinfo\Desktop\20170907_HRAIR_PPT\ppt_img\1-2.png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4005064"/>
            <a:ext cx="526304" cy="76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 userDrawn="1"/>
        </p:nvGrpSpPr>
        <p:grpSpPr>
          <a:xfrm>
            <a:off x="5833637" y="1700808"/>
            <a:ext cx="906936" cy="906936"/>
            <a:chOff x="6408748" y="404664"/>
            <a:chExt cx="679339" cy="679339"/>
          </a:xfrm>
        </p:grpSpPr>
        <p:sp>
          <p:nvSpPr>
            <p:cNvPr id="33" name="橢圓 32"/>
            <p:cNvSpPr/>
            <p:nvPr/>
          </p:nvSpPr>
          <p:spPr>
            <a:xfrm>
              <a:off x="6408748" y="404664"/>
              <a:ext cx="679339" cy="679339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484947" y="480862"/>
              <a:ext cx="526939" cy="5269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725" y="2103873"/>
            <a:ext cx="1447611" cy="56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3586" y="1553702"/>
            <a:ext cx="1298974" cy="5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620688"/>
            <a:ext cx="1366346" cy="5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153" y="3870288"/>
            <a:ext cx="843807" cy="3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489" y="454188"/>
            <a:ext cx="974775" cy="3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C:\Users\interinfo\Desktop\20170907_HRAIR_PPT\ppt_img\1-1.png"/>
          <p:cNvPicPr>
            <a:picLocks noChangeAspect="1" noChangeArrowheads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332656"/>
            <a:ext cx="2304256" cy="33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114587"/>
            <a:ext cx="739194" cy="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65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 userDrawn="1"/>
        </p:nvSpPr>
        <p:spPr>
          <a:xfrm>
            <a:off x="-1476672" y="1413073"/>
            <a:ext cx="11881320" cy="3312071"/>
          </a:xfrm>
          <a:prstGeom prst="ellipse">
            <a:avLst/>
          </a:prstGeom>
          <a:solidFill>
            <a:srgbClr val="43C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-1476672" y="2781225"/>
            <a:ext cx="11881320" cy="3312071"/>
          </a:xfrm>
          <a:prstGeom prst="ellipse">
            <a:avLst/>
          </a:prstGeom>
          <a:solidFill>
            <a:srgbClr val="2D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9522" y="3284984"/>
            <a:ext cx="938702" cy="36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 userDrawn="1"/>
        </p:nvGrpSpPr>
        <p:grpSpPr>
          <a:xfrm>
            <a:off x="6377697" y="2236154"/>
            <a:ext cx="1938719" cy="760798"/>
            <a:chOff x="-1687199" y="-259394"/>
            <a:chExt cx="2370767" cy="930344"/>
          </a:xfrm>
        </p:grpSpPr>
        <p:pic>
          <p:nvPicPr>
            <p:cNvPr id="11" name="Picture 10" descr="C:\Users\interinfo\Desktop\c2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4496" y="-19252"/>
              <a:ext cx="1767844" cy="69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interinfo\Desktop\c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87199" y="-259394"/>
              <a:ext cx="2370767" cy="9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/>
          <p:cNvGrpSpPr/>
          <p:nvPr userDrawn="1"/>
        </p:nvGrpSpPr>
        <p:grpSpPr>
          <a:xfrm>
            <a:off x="2935857" y="1700808"/>
            <a:ext cx="2428231" cy="952894"/>
            <a:chOff x="-1687199" y="-259394"/>
            <a:chExt cx="2370767" cy="930344"/>
          </a:xfrm>
        </p:grpSpPr>
        <p:pic>
          <p:nvPicPr>
            <p:cNvPr id="14" name="Picture 10" descr="C:\Users\interinfo\Desktop\c2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4496" y="-19252"/>
              <a:ext cx="1767844" cy="69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C:\Users\interinfo\Desktop\c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87199" y="-259394"/>
              <a:ext cx="2370767" cy="9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788" y="1196752"/>
            <a:ext cx="939068" cy="3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951663"/>
            <a:ext cx="1201850" cy="46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/>
          <p:cNvGrpSpPr/>
          <p:nvPr userDrawn="1"/>
        </p:nvGrpSpPr>
        <p:grpSpPr>
          <a:xfrm>
            <a:off x="-1185" y="2276872"/>
            <a:ext cx="9181697" cy="2952872"/>
            <a:chOff x="35496" y="1844552"/>
            <a:chExt cx="9181697" cy="2952872"/>
          </a:xfrm>
        </p:grpSpPr>
        <p:pic>
          <p:nvPicPr>
            <p:cNvPr id="19" name="Picture 2" descr="C:\Users\interinfo\Desktop\20170907_HRAIR_PPT\ppt_img\3-3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87824" y="1844552"/>
              <a:ext cx="1560259" cy="29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C:\Users\interinfo\Desktop\20170907_HRAIR_PPT\ppt_img\3-3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6940" y="1844824"/>
              <a:ext cx="1560259" cy="29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:\Users\interinfo\Desktop\20170907_HRAIR_PPT\ppt_img\3-2.pn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79712" y="2591596"/>
              <a:ext cx="1476841" cy="220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interinfo\Desktop\20170907_HRAIR_PPT\ppt_img\3-1.png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282"/>
            <a:stretch/>
          </p:blipFill>
          <p:spPr bwMode="auto">
            <a:xfrm>
              <a:off x="35496" y="2924671"/>
              <a:ext cx="1211175" cy="187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C:\Users\interinfo\Desktop\20170907_HRAIR_PPT\ppt_img\3-2.pn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67944" y="2591324"/>
              <a:ext cx="1476841" cy="220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interinfo\Desktop\20170907_HRAIR_PPT\ppt_img\3-3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12141" y="1844552"/>
              <a:ext cx="1560259" cy="29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C:\Users\interinfo\Desktop\20170907_HRAIR_PPT\ppt_img\3-2.pn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40352" y="2591324"/>
              <a:ext cx="1476841" cy="220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Users\interinfo\Desktop\20170907_HRAIR_PPT\ppt_img\3-1.png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282"/>
            <a:stretch/>
          </p:blipFill>
          <p:spPr bwMode="auto">
            <a:xfrm>
              <a:off x="5724128" y="2924671"/>
              <a:ext cx="1211175" cy="187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interinfo\Desktop\20170907_HRAIR_PPT\ppt_img\3-1.png"/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282"/>
            <a:stretch/>
          </p:blipFill>
          <p:spPr bwMode="auto">
            <a:xfrm>
              <a:off x="5061391" y="3212976"/>
              <a:ext cx="1024690" cy="15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矩形 27"/>
          <p:cNvSpPr/>
          <p:nvPr userDrawn="1"/>
        </p:nvSpPr>
        <p:spPr>
          <a:xfrm>
            <a:off x="0" y="5229744"/>
            <a:ext cx="9144000" cy="162825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1817" y="908720"/>
            <a:ext cx="710543" cy="27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 userDrawn="1"/>
        </p:nvGrpSpPr>
        <p:grpSpPr>
          <a:xfrm>
            <a:off x="7535232" y="166894"/>
            <a:ext cx="805210" cy="805210"/>
            <a:chOff x="6408748" y="404664"/>
            <a:chExt cx="679339" cy="679339"/>
          </a:xfrm>
        </p:grpSpPr>
        <p:sp>
          <p:nvSpPr>
            <p:cNvPr id="31" name="橢圓 30"/>
            <p:cNvSpPr/>
            <p:nvPr/>
          </p:nvSpPr>
          <p:spPr>
            <a:xfrm>
              <a:off x="6408748" y="404664"/>
              <a:ext cx="679339" cy="679339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484947" y="480862"/>
              <a:ext cx="526939" cy="5269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Picture 10" descr="C:\Users\interinfo\Desktop\c2.png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1256" y="550952"/>
            <a:ext cx="1285240" cy="5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Users\interinfo\Desktop\c3.pn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8189" y="2996952"/>
            <a:ext cx="631563" cy="24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Users\interinfo\Desktop\20170907_HRAIR_PPT\ppt_img\ff.png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84104" y="1535063"/>
            <a:ext cx="1152128" cy="5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4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02 0.07331 L 0.30642 -0.08164 C 0.35312 -0.1161 0.42482 -0.145 0.50347 -0.16142 C 0.59097 -0.18131 0.66267 -0.18363 0.71493 -0.17114 L 0.96302 -0.11864 " pathEditMode="relative" rAng="-555796" ptsTypes="FffFF">
                                      <p:cBhvr>
                                        <p:cTn id="6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73" y="-1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9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283152" cy="1143000"/>
          </a:xfr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D:\01.CI\1.Logo\產品\HR Air\20170517_HRAir logo(彩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6376" y="108339"/>
            <a:ext cx="1084642" cy="87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7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7283152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D:\01.CI\1.Logo\產品\HR Air\20170517_HRAir logo(彩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08339"/>
            <a:ext cx="1084642" cy="87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0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283152" cy="11430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2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3304" y="-27384"/>
            <a:ext cx="7283152" cy="11430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gradFill flip="none" rotWithShape="1">
          <a:gsLst>
            <a:gs pos="33000">
              <a:srgbClr val="071934"/>
            </a:gs>
            <a:gs pos="75000">
              <a:srgbClr val="0E335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1216" y="-27384"/>
            <a:ext cx="6851104" cy="1143000"/>
          </a:xfrm>
        </p:spPr>
        <p:txBody>
          <a:bodyPr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5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gradFill flip="none" rotWithShape="1">
          <a:gsLst>
            <a:gs pos="33000">
              <a:srgbClr val="071934"/>
            </a:gs>
            <a:gs pos="75000">
              <a:srgbClr val="0E335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691680" y="-27384"/>
            <a:ext cx="5760640" cy="1143000"/>
          </a:xfrm>
        </p:spPr>
        <p:txBody>
          <a:bodyPr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5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bg>
      <p:bgPr>
        <a:gradFill flip="none" rotWithShape="1">
          <a:gsLst>
            <a:gs pos="10000">
              <a:srgbClr val="12081A"/>
            </a:gs>
            <a:gs pos="70000">
              <a:schemeClr val="accent4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 hasCustomPrompt="1"/>
          </p:nvPr>
        </p:nvSpPr>
        <p:spPr>
          <a:xfrm>
            <a:off x="601216" y="-27384"/>
            <a:ext cx="6851104" cy="1143000"/>
          </a:xfrm>
        </p:spPr>
        <p:txBody>
          <a:bodyPr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7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bg>
      <p:bgPr>
        <a:gradFill flip="none" rotWithShape="1">
          <a:gsLst>
            <a:gs pos="10000">
              <a:srgbClr val="12081A"/>
            </a:gs>
            <a:gs pos="70000">
              <a:schemeClr val="accent4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 hasCustomPrompt="1"/>
          </p:nvPr>
        </p:nvSpPr>
        <p:spPr>
          <a:xfrm>
            <a:off x="1681336" y="-27384"/>
            <a:ext cx="5915000" cy="1143000"/>
          </a:xfrm>
        </p:spPr>
        <p:txBody>
          <a:bodyPr>
            <a:no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D:\01.CI\1.Logo\產品\HR Air\20170517_HRAir logo(白版)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97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97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0" r:id="rId3"/>
    <p:sldLayoutId id="2147483677" r:id="rId4"/>
    <p:sldLayoutId id="2147483681" r:id="rId5"/>
    <p:sldLayoutId id="2147483682" r:id="rId6"/>
    <p:sldLayoutId id="2147483688" r:id="rId7"/>
    <p:sldLayoutId id="2147483685" r:id="rId8"/>
    <p:sldLayoutId id="2147483686" r:id="rId9"/>
    <p:sldLayoutId id="2147483679" r:id="rId10"/>
    <p:sldLayoutId id="2147483678" r:id="rId11"/>
    <p:sldLayoutId id="2147483689" r:id="rId12"/>
    <p:sldLayoutId id="2147483690" r:id="rId13"/>
    <p:sldLayoutId id="2147483670" r:id="rId14"/>
    <p:sldLayoutId id="2147483687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75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microsoft.com/office/2007/relationships/hdphoto" Target="../media/hdphoto4.wdp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3" Type="http://schemas.openxmlformats.org/officeDocument/2006/relationships/image" Target="../media/image111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14.png"/><Relationship Id="rId5" Type="http://schemas.openxmlformats.org/officeDocument/2006/relationships/image" Target="../media/image11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microsoft.com/office/2007/relationships/hdphoto" Target="../media/hdphoto6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microsoft.com/office/2007/relationships/hdphoto" Target="../media/hdphoto7.wdp"/><Relationship Id="rId5" Type="http://schemas.openxmlformats.org/officeDocument/2006/relationships/image" Target="../media/image129.png"/><Relationship Id="rId15" Type="http://schemas.openxmlformats.org/officeDocument/2006/relationships/image" Target="../media/image2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svg"/><Relationship Id="rId5" Type="http://schemas.openxmlformats.org/officeDocument/2006/relationships/image" Target="../media/image139.png"/><Relationship Id="rId4" Type="http://schemas.openxmlformats.org/officeDocument/2006/relationships/image" Target="../media/image14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149.sv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222A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020272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www.ecmaker.com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3491880" y="980728"/>
            <a:ext cx="5328592" cy="5328592"/>
          </a:xfrm>
          <a:prstGeom prst="ellipse">
            <a:avLst/>
          </a:prstGeom>
          <a:solidFill>
            <a:srgbClr val="7030A0">
              <a:alpha val="7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3412751" y="2924944"/>
            <a:ext cx="5544616" cy="1224136"/>
          </a:xfrm>
        </p:spPr>
        <p:txBody>
          <a:bodyPr>
            <a:noAutofit/>
          </a:bodyPr>
          <a:lstStyle/>
          <a:p>
            <a:r>
              <a:rPr lang="zh-TW" altLang="en-US" sz="4500" dirty="0">
                <a:solidFill>
                  <a:schemeClr val="bg1"/>
                </a:solidFill>
              </a:rPr>
              <a:t>專屬中小企業的</a:t>
            </a:r>
          </a:p>
        </p:txBody>
      </p:sp>
      <p:sp>
        <p:nvSpPr>
          <p:cNvPr id="7" name="標題 2"/>
          <p:cNvSpPr txBox="1">
            <a:spLocks/>
          </p:cNvSpPr>
          <p:nvPr/>
        </p:nvSpPr>
        <p:spPr>
          <a:xfrm>
            <a:off x="3052711" y="3543151"/>
            <a:ext cx="6127801" cy="175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chemeClr val="bg1"/>
                </a:solidFill>
              </a:rPr>
              <a:t>人資雲端專家</a:t>
            </a:r>
          </a:p>
        </p:txBody>
      </p:sp>
      <p:pic>
        <p:nvPicPr>
          <p:cNvPr id="3076" name="Picture 4" descr="D:\01.CI\1.Logo\ECMaker\20150723-ECMaker_logo-2(白邊)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46272"/>
            <a:ext cx="2145828" cy="61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0007" y="1535086"/>
            <a:ext cx="1720265" cy="13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interinfo\Desktop\20170907_HRAIR_PPT\ppt_img\p2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1515" y="0"/>
            <a:ext cx="73444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907704" y="2636912"/>
            <a:ext cx="4392488" cy="301621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9pPr>
          </a:lstStyle>
          <a:p>
            <a:pPr marL="571500" indent="-5715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翰格雲端發展史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571500" indent="-5715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b="1" dirty="0">
                <a:solidFill>
                  <a:srgbClr val="003296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雲端產品架構</a:t>
            </a:r>
            <a:endParaRPr lang="en-US" altLang="zh-TW" sz="4000" b="1" dirty="0">
              <a:solidFill>
                <a:srgbClr val="003296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571500" indent="-5715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服務與支援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571500" indent="-5715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效益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/>
          <p:cNvSpPr/>
          <p:nvPr/>
        </p:nvSpPr>
        <p:spPr>
          <a:xfrm>
            <a:off x="-32693" y="-27384"/>
            <a:ext cx="9196832" cy="6885384"/>
          </a:xfrm>
          <a:prstGeom prst="rect">
            <a:avLst/>
          </a:prstGeom>
          <a:solidFill>
            <a:srgbClr val="222A4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323527" y="79464"/>
            <a:ext cx="7488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規則將由翰格雲端</a:t>
            </a:r>
            <a:r>
              <a:rPr kumimoji="1" lang="zh-TW" altLang="en-US" sz="45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專業客</a:t>
            </a:r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服窗口協助設定</a:t>
            </a:r>
          </a:p>
        </p:txBody>
      </p:sp>
      <p:pic>
        <p:nvPicPr>
          <p:cNvPr id="48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interinfo\Desktop\20170907_HRAIR_PPT\ppt_img\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 flipH="1">
            <a:off x="-32693" y="5521893"/>
            <a:ext cx="9185579" cy="13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Freeform 19"/>
          <p:cNvSpPr>
            <a:spLocks/>
          </p:cNvSpPr>
          <p:nvPr/>
        </p:nvSpPr>
        <p:spPr bwMode="auto">
          <a:xfrm>
            <a:off x="2272233" y="1628800"/>
            <a:ext cx="2825003" cy="2317706"/>
          </a:xfrm>
          <a:custGeom>
            <a:avLst/>
            <a:gdLst/>
            <a:ahLst/>
            <a:cxnLst>
              <a:cxn ang="0">
                <a:pos x="313" y="0"/>
              </a:cxn>
              <a:cxn ang="0">
                <a:pos x="313" y="73"/>
              </a:cxn>
              <a:cxn ang="0">
                <a:pos x="316" y="69"/>
              </a:cxn>
              <a:cxn ang="0">
                <a:pos x="346" y="57"/>
              </a:cxn>
              <a:cxn ang="0">
                <a:pos x="376" y="69"/>
              </a:cxn>
              <a:cxn ang="0">
                <a:pos x="389" y="99"/>
              </a:cxn>
              <a:cxn ang="0">
                <a:pos x="376" y="129"/>
              </a:cxn>
              <a:cxn ang="0">
                <a:pos x="346" y="142"/>
              </a:cxn>
              <a:cxn ang="0">
                <a:pos x="316" y="129"/>
              </a:cxn>
              <a:cxn ang="0">
                <a:pos x="313" y="126"/>
              </a:cxn>
              <a:cxn ang="0">
                <a:pos x="313" y="175"/>
              </a:cxn>
              <a:cxn ang="0">
                <a:pos x="216" y="216"/>
              </a:cxn>
              <a:cxn ang="0">
                <a:pos x="176" y="315"/>
              </a:cxn>
              <a:cxn ang="0">
                <a:pos x="176" y="319"/>
              </a:cxn>
              <a:cxn ang="0">
                <a:pos x="123" y="319"/>
              </a:cxn>
              <a:cxn ang="0">
                <a:pos x="128" y="315"/>
              </a:cxn>
              <a:cxn ang="0">
                <a:pos x="140" y="285"/>
              </a:cxn>
              <a:cxn ang="0">
                <a:pos x="128" y="254"/>
              </a:cxn>
              <a:cxn ang="0">
                <a:pos x="98" y="242"/>
              </a:cxn>
              <a:cxn ang="0">
                <a:pos x="68" y="254"/>
              </a:cxn>
              <a:cxn ang="0">
                <a:pos x="55" y="285"/>
              </a:cxn>
              <a:cxn ang="0">
                <a:pos x="68" y="315"/>
              </a:cxn>
              <a:cxn ang="0">
                <a:pos x="72" y="319"/>
              </a:cxn>
              <a:cxn ang="0">
                <a:pos x="0" y="319"/>
              </a:cxn>
              <a:cxn ang="0">
                <a:pos x="0" y="315"/>
              </a:cxn>
              <a:cxn ang="0">
                <a:pos x="92" y="92"/>
              </a:cxn>
              <a:cxn ang="0">
                <a:pos x="279" y="2"/>
              </a:cxn>
              <a:cxn ang="0">
                <a:pos x="313" y="0"/>
              </a:cxn>
            </a:cxnLst>
            <a:rect l="0" t="0" r="r" b="b"/>
            <a:pathLst>
              <a:path w="389" h="319">
                <a:moveTo>
                  <a:pt x="313" y="0"/>
                </a:moveTo>
                <a:cubicBezTo>
                  <a:pt x="313" y="73"/>
                  <a:pt x="313" y="73"/>
                  <a:pt x="313" y="73"/>
                </a:cubicBezTo>
                <a:cubicBezTo>
                  <a:pt x="314" y="71"/>
                  <a:pt x="315" y="70"/>
                  <a:pt x="316" y="69"/>
                </a:cubicBezTo>
                <a:cubicBezTo>
                  <a:pt x="324" y="61"/>
                  <a:pt x="334" y="57"/>
                  <a:pt x="346" y="57"/>
                </a:cubicBezTo>
                <a:cubicBezTo>
                  <a:pt x="358" y="57"/>
                  <a:pt x="368" y="61"/>
                  <a:pt x="376" y="69"/>
                </a:cubicBezTo>
                <a:cubicBezTo>
                  <a:pt x="384" y="78"/>
                  <a:pt x="389" y="88"/>
                  <a:pt x="389" y="99"/>
                </a:cubicBezTo>
                <a:cubicBezTo>
                  <a:pt x="389" y="111"/>
                  <a:pt x="384" y="121"/>
                  <a:pt x="376" y="129"/>
                </a:cubicBezTo>
                <a:cubicBezTo>
                  <a:pt x="368" y="138"/>
                  <a:pt x="358" y="142"/>
                  <a:pt x="346" y="142"/>
                </a:cubicBezTo>
                <a:cubicBezTo>
                  <a:pt x="334" y="142"/>
                  <a:pt x="324" y="138"/>
                  <a:pt x="316" y="129"/>
                </a:cubicBezTo>
                <a:cubicBezTo>
                  <a:pt x="315" y="128"/>
                  <a:pt x="314" y="127"/>
                  <a:pt x="313" y="126"/>
                </a:cubicBezTo>
                <a:cubicBezTo>
                  <a:pt x="313" y="175"/>
                  <a:pt x="313" y="175"/>
                  <a:pt x="313" y="175"/>
                </a:cubicBezTo>
                <a:cubicBezTo>
                  <a:pt x="275" y="176"/>
                  <a:pt x="243" y="189"/>
                  <a:pt x="216" y="216"/>
                </a:cubicBezTo>
                <a:cubicBezTo>
                  <a:pt x="189" y="243"/>
                  <a:pt x="176" y="276"/>
                  <a:pt x="176" y="315"/>
                </a:cubicBezTo>
                <a:cubicBezTo>
                  <a:pt x="176" y="316"/>
                  <a:pt x="176" y="317"/>
                  <a:pt x="176" y="319"/>
                </a:cubicBezTo>
                <a:cubicBezTo>
                  <a:pt x="123" y="319"/>
                  <a:pt x="123" y="319"/>
                  <a:pt x="123" y="319"/>
                </a:cubicBezTo>
                <a:cubicBezTo>
                  <a:pt x="125" y="317"/>
                  <a:pt x="126" y="316"/>
                  <a:pt x="128" y="315"/>
                </a:cubicBezTo>
                <a:cubicBezTo>
                  <a:pt x="136" y="306"/>
                  <a:pt x="140" y="296"/>
                  <a:pt x="140" y="285"/>
                </a:cubicBezTo>
                <a:cubicBezTo>
                  <a:pt x="140" y="273"/>
                  <a:pt x="136" y="263"/>
                  <a:pt x="128" y="254"/>
                </a:cubicBezTo>
                <a:cubicBezTo>
                  <a:pt x="119" y="246"/>
                  <a:pt x="109" y="242"/>
                  <a:pt x="98" y="242"/>
                </a:cubicBezTo>
                <a:cubicBezTo>
                  <a:pt x="86" y="242"/>
                  <a:pt x="76" y="246"/>
                  <a:pt x="68" y="254"/>
                </a:cubicBezTo>
                <a:cubicBezTo>
                  <a:pt x="59" y="263"/>
                  <a:pt x="55" y="273"/>
                  <a:pt x="55" y="285"/>
                </a:cubicBezTo>
                <a:cubicBezTo>
                  <a:pt x="55" y="296"/>
                  <a:pt x="59" y="306"/>
                  <a:pt x="68" y="315"/>
                </a:cubicBezTo>
                <a:cubicBezTo>
                  <a:pt x="69" y="316"/>
                  <a:pt x="71" y="317"/>
                  <a:pt x="72" y="319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17"/>
                  <a:pt x="0" y="316"/>
                  <a:pt x="0" y="315"/>
                </a:cubicBezTo>
                <a:cubicBezTo>
                  <a:pt x="0" y="228"/>
                  <a:pt x="31" y="154"/>
                  <a:pt x="92" y="92"/>
                </a:cubicBezTo>
                <a:cubicBezTo>
                  <a:pt x="145" y="40"/>
                  <a:pt x="207" y="10"/>
                  <a:pt x="279" y="2"/>
                </a:cubicBezTo>
                <a:cubicBezTo>
                  <a:pt x="290" y="1"/>
                  <a:pt x="301" y="0"/>
                  <a:pt x="313" y="0"/>
                </a:cubicBezTo>
                <a:close/>
              </a:path>
            </a:pathLst>
          </a:custGeom>
          <a:solidFill>
            <a:srgbClr val="3399F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4" name="Freeform 20"/>
          <p:cNvSpPr>
            <a:spLocks/>
          </p:cNvSpPr>
          <p:nvPr/>
        </p:nvSpPr>
        <p:spPr bwMode="auto">
          <a:xfrm>
            <a:off x="4499992" y="1628800"/>
            <a:ext cx="2295513" cy="2863048"/>
          </a:xfrm>
          <a:custGeom>
            <a:avLst/>
            <a:gdLst/>
            <a:ahLst/>
            <a:cxnLst>
              <a:cxn ang="0">
                <a:pos x="316" y="319"/>
              </a:cxn>
              <a:cxn ang="0">
                <a:pos x="246" y="319"/>
              </a:cxn>
              <a:cxn ang="0">
                <a:pos x="249" y="322"/>
              </a:cxn>
              <a:cxn ang="0">
                <a:pos x="262" y="352"/>
              </a:cxn>
              <a:cxn ang="0">
                <a:pos x="249" y="382"/>
              </a:cxn>
              <a:cxn ang="0">
                <a:pos x="219" y="394"/>
              </a:cxn>
              <a:cxn ang="0">
                <a:pos x="189" y="382"/>
              </a:cxn>
              <a:cxn ang="0">
                <a:pos x="177" y="352"/>
              </a:cxn>
              <a:cxn ang="0">
                <a:pos x="189" y="322"/>
              </a:cxn>
              <a:cxn ang="0">
                <a:pos x="193" y="319"/>
              </a:cxn>
              <a:cxn ang="0">
                <a:pos x="141" y="319"/>
              </a:cxn>
              <a:cxn ang="0">
                <a:pos x="141" y="315"/>
              </a:cxn>
              <a:cxn ang="0">
                <a:pos x="100" y="216"/>
              </a:cxn>
              <a:cxn ang="0">
                <a:pos x="2" y="175"/>
              </a:cxn>
              <a:cxn ang="0">
                <a:pos x="0" y="175"/>
              </a:cxn>
              <a:cxn ang="0">
                <a:pos x="0" y="126"/>
              </a:cxn>
              <a:cxn ang="0">
                <a:pos x="3" y="129"/>
              </a:cxn>
              <a:cxn ang="0">
                <a:pos x="33" y="142"/>
              </a:cxn>
              <a:cxn ang="0">
                <a:pos x="63" y="129"/>
              </a:cxn>
              <a:cxn ang="0">
                <a:pos x="76" y="99"/>
              </a:cxn>
              <a:cxn ang="0">
                <a:pos x="63" y="69"/>
              </a:cxn>
              <a:cxn ang="0">
                <a:pos x="33" y="57"/>
              </a:cxn>
              <a:cxn ang="0">
                <a:pos x="3" y="69"/>
              </a:cxn>
              <a:cxn ang="0">
                <a:pos x="0" y="73"/>
              </a:cxn>
              <a:cxn ang="0">
                <a:pos x="0" y="0"/>
              </a:cxn>
              <a:cxn ang="0">
                <a:pos x="2" y="0"/>
              </a:cxn>
              <a:cxn ang="0">
                <a:pos x="38" y="2"/>
              </a:cxn>
              <a:cxn ang="0">
                <a:pos x="224" y="92"/>
              </a:cxn>
              <a:cxn ang="0">
                <a:pos x="316" y="315"/>
              </a:cxn>
              <a:cxn ang="0">
                <a:pos x="316" y="319"/>
              </a:cxn>
            </a:cxnLst>
            <a:rect l="0" t="0" r="r" b="b"/>
            <a:pathLst>
              <a:path w="316" h="394">
                <a:moveTo>
                  <a:pt x="316" y="319"/>
                </a:moveTo>
                <a:cubicBezTo>
                  <a:pt x="246" y="319"/>
                  <a:pt x="246" y="319"/>
                  <a:pt x="246" y="319"/>
                </a:cubicBezTo>
                <a:cubicBezTo>
                  <a:pt x="247" y="320"/>
                  <a:pt x="248" y="321"/>
                  <a:pt x="249" y="322"/>
                </a:cubicBezTo>
                <a:cubicBezTo>
                  <a:pt x="258" y="330"/>
                  <a:pt x="262" y="340"/>
                  <a:pt x="262" y="352"/>
                </a:cubicBezTo>
                <a:cubicBezTo>
                  <a:pt x="262" y="364"/>
                  <a:pt x="258" y="374"/>
                  <a:pt x="249" y="382"/>
                </a:cubicBezTo>
                <a:cubicBezTo>
                  <a:pt x="241" y="390"/>
                  <a:pt x="231" y="394"/>
                  <a:pt x="219" y="394"/>
                </a:cubicBezTo>
                <a:cubicBezTo>
                  <a:pt x="208" y="394"/>
                  <a:pt x="198" y="390"/>
                  <a:pt x="189" y="382"/>
                </a:cubicBezTo>
                <a:cubicBezTo>
                  <a:pt x="181" y="374"/>
                  <a:pt x="177" y="364"/>
                  <a:pt x="177" y="352"/>
                </a:cubicBezTo>
                <a:cubicBezTo>
                  <a:pt x="177" y="340"/>
                  <a:pt x="181" y="330"/>
                  <a:pt x="189" y="322"/>
                </a:cubicBezTo>
                <a:cubicBezTo>
                  <a:pt x="190" y="321"/>
                  <a:pt x="191" y="320"/>
                  <a:pt x="193" y="319"/>
                </a:cubicBezTo>
                <a:cubicBezTo>
                  <a:pt x="141" y="319"/>
                  <a:pt x="141" y="319"/>
                  <a:pt x="141" y="319"/>
                </a:cubicBezTo>
                <a:cubicBezTo>
                  <a:pt x="141" y="317"/>
                  <a:pt x="141" y="316"/>
                  <a:pt x="141" y="315"/>
                </a:cubicBezTo>
                <a:cubicBezTo>
                  <a:pt x="141" y="276"/>
                  <a:pt x="127" y="243"/>
                  <a:pt x="100" y="216"/>
                </a:cubicBezTo>
                <a:cubicBezTo>
                  <a:pt x="73" y="189"/>
                  <a:pt x="40" y="175"/>
                  <a:pt x="2" y="175"/>
                </a:cubicBezTo>
                <a:cubicBezTo>
                  <a:pt x="1" y="175"/>
                  <a:pt x="1" y="175"/>
                  <a:pt x="0" y="175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11" y="138"/>
                  <a:pt x="21" y="142"/>
                  <a:pt x="33" y="142"/>
                </a:cubicBezTo>
                <a:cubicBezTo>
                  <a:pt x="45" y="142"/>
                  <a:pt x="55" y="138"/>
                  <a:pt x="63" y="129"/>
                </a:cubicBezTo>
                <a:cubicBezTo>
                  <a:pt x="71" y="121"/>
                  <a:pt x="76" y="111"/>
                  <a:pt x="76" y="99"/>
                </a:cubicBezTo>
                <a:cubicBezTo>
                  <a:pt x="76" y="88"/>
                  <a:pt x="71" y="78"/>
                  <a:pt x="63" y="69"/>
                </a:cubicBezTo>
                <a:cubicBezTo>
                  <a:pt x="55" y="61"/>
                  <a:pt x="45" y="57"/>
                  <a:pt x="33" y="57"/>
                </a:cubicBezTo>
                <a:cubicBezTo>
                  <a:pt x="21" y="57"/>
                  <a:pt x="11" y="61"/>
                  <a:pt x="3" y="69"/>
                </a:cubicBezTo>
                <a:cubicBezTo>
                  <a:pt x="2" y="70"/>
                  <a:pt x="1" y="71"/>
                  <a:pt x="0" y="73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14" y="0"/>
                  <a:pt x="26" y="1"/>
                  <a:pt x="38" y="2"/>
                </a:cubicBezTo>
                <a:cubicBezTo>
                  <a:pt x="109" y="10"/>
                  <a:pt x="171" y="40"/>
                  <a:pt x="224" y="92"/>
                </a:cubicBezTo>
                <a:cubicBezTo>
                  <a:pt x="285" y="154"/>
                  <a:pt x="316" y="228"/>
                  <a:pt x="316" y="315"/>
                </a:cubicBezTo>
                <a:cubicBezTo>
                  <a:pt x="316" y="316"/>
                  <a:pt x="316" y="317"/>
                  <a:pt x="316" y="319"/>
                </a:cubicBezTo>
                <a:close/>
              </a:path>
            </a:pathLst>
          </a:custGeom>
          <a:solidFill>
            <a:srgbClr val="33CCF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5" name="Freeform 21"/>
          <p:cNvSpPr>
            <a:spLocks/>
          </p:cNvSpPr>
          <p:nvPr/>
        </p:nvSpPr>
        <p:spPr bwMode="auto">
          <a:xfrm>
            <a:off x="3995936" y="3933056"/>
            <a:ext cx="2818663" cy="2254295"/>
          </a:xfrm>
          <a:custGeom>
            <a:avLst/>
            <a:gdLst/>
            <a:ahLst/>
            <a:cxnLst>
              <a:cxn ang="0">
                <a:pos x="72" y="135"/>
              </a:cxn>
              <a:cxn ang="0">
                <a:pos x="74" y="135"/>
              </a:cxn>
              <a:cxn ang="0">
                <a:pos x="172" y="94"/>
              </a:cxn>
              <a:cxn ang="0">
                <a:pos x="213" y="0"/>
              </a:cxn>
              <a:cxn ang="0">
                <a:pos x="265" y="0"/>
              </a:cxn>
              <a:cxn ang="0">
                <a:pos x="261" y="3"/>
              </a:cxn>
              <a:cxn ang="0">
                <a:pos x="249" y="33"/>
              </a:cxn>
              <a:cxn ang="0">
                <a:pos x="261" y="63"/>
              </a:cxn>
              <a:cxn ang="0">
                <a:pos x="291" y="75"/>
              </a:cxn>
              <a:cxn ang="0">
                <a:pos x="321" y="63"/>
              </a:cxn>
              <a:cxn ang="0">
                <a:pos x="334" y="33"/>
              </a:cxn>
              <a:cxn ang="0">
                <a:pos x="321" y="3"/>
              </a:cxn>
              <a:cxn ang="0">
                <a:pos x="318" y="0"/>
              </a:cxn>
              <a:cxn ang="0">
                <a:pos x="388" y="0"/>
              </a:cxn>
              <a:cxn ang="0">
                <a:pos x="296" y="218"/>
              </a:cxn>
              <a:cxn ang="0">
                <a:pos x="74" y="310"/>
              </a:cxn>
              <a:cxn ang="0">
                <a:pos x="72" y="310"/>
              </a:cxn>
              <a:cxn ang="0">
                <a:pos x="72" y="246"/>
              </a:cxn>
              <a:cxn ang="0">
                <a:pos x="43" y="258"/>
              </a:cxn>
              <a:cxn ang="0">
                <a:pos x="13" y="245"/>
              </a:cxn>
              <a:cxn ang="0">
                <a:pos x="0" y="215"/>
              </a:cxn>
              <a:cxn ang="0">
                <a:pos x="13" y="185"/>
              </a:cxn>
              <a:cxn ang="0">
                <a:pos x="43" y="172"/>
              </a:cxn>
              <a:cxn ang="0">
                <a:pos x="72" y="184"/>
              </a:cxn>
              <a:cxn ang="0">
                <a:pos x="72" y="135"/>
              </a:cxn>
            </a:cxnLst>
            <a:rect l="0" t="0" r="r" b="b"/>
            <a:pathLst>
              <a:path w="388" h="310">
                <a:moveTo>
                  <a:pt x="72" y="135"/>
                </a:moveTo>
                <a:cubicBezTo>
                  <a:pt x="73" y="135"/>
                  <a:pt x="73" y="135"/>
                  <a:pt x="74" y="135"/>
                </a:cubicBezTo>
                <a:cubicBezTo>
                  <a:pt x="112" y="135"/>
                  <a:pt x="145" y="121"/>
                  <a:pt x="172" y="94"/>
                </a:cubicBezTo>
                <a:cubicBezTo>
                  <a:pt x="198" y="68"/>
                  <a:pt x="212" y="36"/>
                  <a:pt x="213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3" y="1"/>
                  <a:pt x="262" y="2"/>
                  <a:pt x="261" y="3"/>
                </a:cubicBezTo>
                <a:cubicBezTo>
                  <a:pt x="253" y="11"/>
                  <a:pt x="249" y="21"/>
                  <a:pt x="249" y="33"/>
                </a:cubicBezTo>
                <a:cubicBezTo>
                  <a:pt x="249" y="45"/>
                  <a:pt x="253" y="55"/>
                  <a:pt x="261" y="63"/>
                </a:cubicBezTo>
                <a:cubicBezTo>
                  <a:pt x="270" y="71"/>
                  <a:pt x="280" y="75"/>
                  <a:pt x="291" y="75"/>
                </a:cubicBezTo>
                <a:cubicBezTo>
                  <a:pt x="303" y="75"/>
                  <a:pt x="313" y="71"/>
                  <a:pt x="321" y="63"/>
                </a:cubicBezTo>
                <a:cubicBezTo>
                  <a:pt x="330" y="55"/>
                  <a:pt x="334" y="45"/>
                  <a:pt x="334" y="33"/>
                </a:cubicBezTo>
                <a:cubicBezTo>
                  <a:pt x="334" y="21"/>
                  <a:pt x="330" y="11"/>
                  <a:pt x="321" y="3"/>
                </a:cubicBezTo>
                <a:cubicBezTo>
                  <a:pt x="320" y="2"/>
                  <a:pt x="319" y="1"/>
                  <a:pt x="318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7" y="85"/>
                  <a:pt x="357" y="158"/>
                  <a:pt x="296" y="218"/>
                </a:cubicBezTo>
                <a:cubicBezTo>
                  <a:pt x="235" y="279"/>
                  <a:pt x="161" y="310"/>
                  <a:pt x="74" y="310"/>
                </a:cubicBezTo>
                <a:cubicBezTo>
                  <a:pt x="73" y="310"/>
                  <a:pt x="73" y="310"/>
                  <a:pt x="72" y="310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64" y="254"/>
                  <a:pt x="54" y="258"/>
                  <a:pt x="43" y="258"/>
                </a:cubicBezTo>
                <a:cubicBezTo>
                  <a:pt x="31" y="258"/>
                  <a:pt x="21" y="253"/>
                  <a:pt x="13" y="245"/>
                </a:cubicBezTo>
                <a:cubicBezTo>
                  <a:pt x="5" y="237"/>
                  <a:pt x="0" y="227"/>
                  <a:pt x="0" y="215"/>
                </a:cubicBezTo>
                <a:cubicBezTo>
                  <a:pt x="0" y="203"/>
                  <a:pt x="5" y="193"/>
                  <a:pt x="13" y="185"/>
                </a:cubicBezTo>
                <a:cubicBezTo>
                  <a:pt x="21" y="177"/>
                  <a:pt x="31" y="172"/>
                  <a:pt x="43" y="172"/>
                </a:cubicBezTo>
                <a:cubicBezTo>
                  <a:pt x="54" y="172"/>
                  <a:pt x="64" y="176"/>
                  <a:pt x="72" y="184"/>
                </a:cubicBezTo>
                <a:lnTo>
                  <a:pt x="72" y="135"/>
                </a:lnTo>
                <a:close/>
              </a:path>
            </a:pathLst>
          </a:custGeom>
          <a:solidFill>
            <a:srgbClr val="66CCF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6" name="Freeform 23"/>
          <p:cNvSpPr>
            <a:spLocks/>
          </p:cNvSpPr>
          <p:nvPr/>
        </p:nvSpPr>
        <p:spPr bwMode="auto">
          <a:xfrm>
            <a:off x="2272233" y="3352985"/>
            <a:ext cx="2273318" cy="2812319"/>
          </a:xfrm>
          <a:custGeom>
            <a:avLst/>
            <a:gdLst/>
            <a:ahLst/>
            <a:cxnLst>
              <a:cxn ang="0">
                <a:pos x="176" y="77"/>
              </a:cxn>
              <a:cxn ang="0">
                <a:pos x="216" y="171"/>
              </a:cxn>
              <a:cxn ang="0">
                <a:pos x="313" y="212"/>
              </a:cxn>
              <a:cxn ang="0">
                <a:pos x="313" y="261"/>
              </a:cxn>
              <a:cxn ang="0">
                <a:pos x="284" y="249"/>
              </a:cxn>
              <a:cxn ang="0">
                <a:pos x="254" y="262"/>
              </a:cxn>
              <a:cxn ang="0">
                <a:pos x="241" y="292"/>
              </a:cxn>
              <a:cxn ang="0">
                <a:pos x="254" y="322"/>
              </a:cxn>
              <a:cxn ang="0">
                <a:pos x="284" y="335"/>
              </a:cxn>
              <a:cxn ang="0">
                <a:pos x="313" y="323"/>
              </a:cxn>
              <a:cxn ang="0">
                <a:pos x="313" y="387"/>
              </a:cxn>
              <a:cxn ang="0">
                <a:pos x="92" y="295"/>
              </a:cxn>
              <a:cxn ang="0">
                <a:pos x="0" y="77"/>
              </a:cxn>
              <a:cxn ang="0">
                <a:pos x="72" y="77"/>
              </a:cxn>
              <a:cxn ang="0">
                <a:pos x="68" y="73"/>
              </a:cxn>
              <a:cxn ang="0">
                <a:pos x="55" y="43"/>
              </a:cxn>
              <a:cxn ang="0">
                <a:pos x="68" y="12"/>
              </a:cxn>
              <a:cxn ang="0">
                <a:pos x="98" y="0"/>
              </a:cxn>
              <a:cxn ang="0">
                <a:pos x="128" y="12"/>
              </a:cxn>
              <a:cxn ang="0">
                <a:pos x="140" y="43"/>
              </a:cxn>
              <a:cxn ang="0">
                <a:pos x="128" y="73"/>
              </a:cxn>
              <a:cxn ang="0">
                <a:pos x="123" y="77"/>
              </a:cxn>
              <a:cxn ang="0">
                <a:pos x="176" y="77"/>
              </a:cxn>
            </a:cxnLst>
            <a:rect l="0" t="0" r="r" b="b"/>
            <a:pathLst>
              <a:path w="313" h="387">
                <a:moveTo>
                  <a:pt x="176" y="77"/>
                </a:moveTo>
                <a:cubicBezTo>
                  <a:pt x="177" y="113"/>
                  <a:pt x="190" y="145"/>
                  <a:pt x="216" y="171"/>
                </a:cubicBezTo>
                <a:cubicBezTo>
                  <a:pt x="243" y="198"/>
                  <a:pt x="275" y="212"/>
                  <a:pt x="313" y="212"/>
                </a:cubicBezTo>
                <a:cubicBezTo>
                  <a:pt x="313" y="261"/>
                  <a:pt x="313" y="261"/>
                  <a:pt x="313" y="261"/>
                </a:cubicBezTo>
                <a:cubicBezTo>
                  <a:pt x="305" y="253"/>
                  <a:pt x="295" y="249"/>
                  <a:pt x="284" y="249"/>
                </a:cubicBezTo>
                <a:cubicBezTo>
                  <a:pt x="272" y="249"/>
                  <a:pt x="262" y="254"/>
                  <a:pt x="254" y="262"/>
                </a:cubicBezTo>
                <a:cubicBezTo>
                  <a:pt x="246" y="270"/>
                  <a:pt x="241" y="280"/>
                  <a:pt x="241" y="292"/>
                </a:cubicBezTo>
                <a:cubicBezTo>
                  <a:pt x="241" y="304"/>
                  <a:pt x="246" y="314"/>
                  <a:pt x="254" y="322"/>
                </a:cubicBezTo>
                <a:cubicBezTo>
                  <a:pt x="262" y="330"/>
                  <a:pt x="272" y="335"/>
                  <a:pt x="284" y="335"/>
                </a:cubicBezTo>
                <a:cubicBezTo>
                  <a:pt x="295" y="335"/>
                  <a:pt x="305" y="331"/>
                  <a:pt x="313" y="323"/>
                </a:cubicBezTo>
                <a:cubicBezTo>
                  <a:pt x="313" y="387"/>
                  <a:pt x="313" y="387"/>
                  <a:pt x="313" y="387"/>
                </a:cubicBezTo>
                <a:cubicBezTo>
                  <a:pt x="227" y="387"/>
                  <a:pt x="153" y="356"/>
                  <a:pt x="92" y="295"/>
                </a:cubicBezTo>
                <a:cubicBezTo>
                  <a:pt x="32" y="235"/>
                  <a:pt x="1" y="162"/>
                  <a:pt x="0" y="77"/>
                </a:cubicBezTo>
                <a:cubicBezTo>
                  <a:pt x="72" y="77"/>
                  <a:pt x="72" y="77"/>
                  <a:pt x="72" y="77"/>
                </a:cubicBezTo>
                <a:cubicBezTo>
                  <a:pt x="71" y="75"/>
                  <a:pt x="69" y="74"/>
                  <a:pt x="68" y="73"/>
                </a:cubicBezTo>
                <a:cubicBezTo>
                  <a:pt x="59" y="64"/>
                  <a:pt x="55" y="54"/>
                  <a:pt x="55" y="43"/>
                </a:cubicBezTo>
                <a:cubicBezTo>
                  <a:pt x="55" y="31"/>
                  <a:pt x="59" y="21"/>
                  <a:pt x="68" y="12"/>
                </a:cubicBezTo>
                <a:cubicBezTo>
                  <a:pt x="76" y="4"/>
                  <a:pt x="86" y="0"/>
                  <a:pt x="98" y="0"/>
                </a:cubicBezTo>
                <a:cubicBezTo>
                  <a:pt x="109" y="0"/>
                  <a:pt x="119" y="4"/>
                  <a:pt x="128" y="12"/>
                </a:cubicBezTo>
                <a:cubicBezTo>
                  <a:pt x="136" y="21"/>
                  <a:pt x="140" y="31"/>
                  <a:pt x="140" y="43"/>
                </a:cubicBezTo>
                <a:cubicBezTo>
                  <a:pt x="140" y="54"/>
                  <a:pt x="136" y="64"/>
                  <a:pt x="128" y="73"/>
                </a:cubicBezTo>
                <a:cubicBezTo>
                  <a:pt x="126" y="74"/>
                  <a:pt x="125" y="75"/>
                  <a:pt x="123" y="77"/>
                </a:cubicBezTo>
                <a:lnTo>
                  <a:pt x="176" y="77"/>
                </a:lnTo>
                <a:close/>
              </a:path>
            </a:pathLst>
          </a:custGeom>
          <a:solidFill>
            <a:srgbClr val="0066F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7" name="TextBox 27"/>
          <p:cNvSpPr txBox="1"/>
          <p:nvPr/>
        </p:nvSpPr>
        <p:spPr>
          <a:xfrm>
            <a:off x="611560" y="2240360"/>
            <a:ext cx="180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人  事</a:t>
            </a:r>
            <a:endParaRPr kumimoji="1" lang="en-US" sz="4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文鼎粗黑"/>
            </a:endParaRPr>
          </a:p>
        </p:txBody>
      </p:sp>
      <p:sp>
        <p:nvSpPr>
          <p:cNvPr id="118" name="TextBox 36"/>
          <p:cNvSpPr txBox="1"/>
          <p:nvPr/>
        </p:nvSpPr>
        <p:spPr>
          <a:xfrm>
            <a:off x="611560" y="4653136"/>
            <a:ext cx="19972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保  險</a:t>
            </a:r>
            <a:endParaRPr kumimoji="1" lang="en-US" sz="4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文鼎粗黑"/>
            </a:endParaRPr>
          </a:p>
        </p:txBody>
      </p:sp>
      <p:sp>
        <p:nvSpPr>
          <p:cNvPr id="119" name="TextBox 37"/>
          <p:cNvSpPr txBox="1"/>
          <p:nvPr/>
        </p:nvSpPr>
        <p:spPr>
          <a:xfrm>
            <a:off x="6804299" y="2168352"/>
            <a:ext cx="23042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考  勤</a:t>
            </a:r>
            <a:endParaRPr kumimoji="1" lang="en-US" sz="4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文鼎粗黑"/>
            </a:endParaRPr>
          </a:p>
        </p:txBody>
      </p:sp>
      <p:sp>
        <p:nvSpPr>
          <p:cNvPr id="120" name="TextBox 38"/>
          <p:cNvSpPr txBox="1"/>
          <p:nvPr/>
        </p:nvSpPr>
        <p:spPr>
          <a:xfrm>
            <a:off x="6876307" y="4653136"/>
            <a:ext cx="23042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kumimoji="1" lang="zh-TW" altLang="en-US" sz="4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文鼎粗黑"/>
              </a:rPr>
              <a:t>薪  資</a:t>
            </a:r>
            <a:endParaRPr kumimoji="1" lang="en-US" sz="4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文鼎粗黑"/>
            </a:endParaRPr>
          </a:p>
        </p:txBody>
      </p:sp>
      <p:sp>
        <p:nvSpPr>
          <p:cNvPr id="121" name="Freeform 202"/>
          <p:cNvSpPr>
            <a:spLocks noEditPoints="1"/>
          </p:cNvSpPr>
          <p:nvPr/>
        </p:nvSpPr>
        <p:spPr bwMode="auto">
          <a:xfrm>
            <a:off x="3059832" y="4672467"/>
            <a:ext cx="627537" cy="736245"/>
          </a:xfrm>
          <a:custGeom>
            <a:avLst/>
            <a:gdLst>
              <a:gd name="T0" fmla="*/ 14 w 100"/>
              <a:gd name="T1" fmla="*/ 13 h 117"/>
              <a:gd name="T2" fmla="*/ 86 w 100"/>
              <a:gd name="T3" fmla="*/ 13 h 117"/>
              <a:gd name="T4" fmla="*/ 86 w 100"/>
              <a:gd name="T5" fmla="*/ 40 h 117"/>
              <a:gd name="T6" fmla="*/ 14 w 100"/>
              <a:gd name="T7" fmla="*/ 40 h 117"/>
              <a:gd name="T8" fmla="*/ 14 w 100"/>
              <a:gd name="T9" fmla="*/ 13 h 117"/>
              <a:gd name="T10" fmla="*/ 14 w 100"/>
              <a:gd name="T11" fmla="*/ 76 h 117"/>
              <a:gd name="T12" fmla="*/ 86 w 100"/>
              <a:gd name="T13" fmla="*/ 76 h 117"/>
              <a:gd name="T14" fmla="*/ 86 w 100"/>
              <a:gd name="T15" fmla="*/ 104 h 117"/>
              <a:gd name="T16" fmla="*/ 14 w 100"/>
              <a:gd name="T17" fmla="*/ 104 h 117"/>
              <a:gd name="T18" fmla="*/ 14 w 100"/>
              <a:gd name="T19" fmla="*/ 76 h 117"/>
              <a:gd name="T20" fmla="*/ 38 w 100"/>
              <a:gd name="T21" fmla="*/ 89 h 117"/>
              <a:gd name="T22" fmla="*/ 62 w 100"/>
              <a:gd name="T23" fmla="*/ 89 h 117"/>
              <a:gd name="T24" fmla="*/ 62 w 100"/>
              <a:gd name="T25" fmla="*/ 91 h 117"/>
              <a:gd name="T26" fmla="*/ 38 w 100"/>
              <a:gd name="T27" fmla="*/ 91 h 117"/>
              <a:gd name="T28" fmla="*/ 38 w 100"/>
              <a:gd name="T29" fmla="*/ 89 h 117"/>
              <a:gd name="T30" fmla="*/ 90 w 100"/>
              <a:gd name="T31" fmla="*/ 104 h 117"/>
              <a:gd name="T32" fmla="*/ 86 w 100"/>
              <a:gd name="T33" fmla="*/ 108 h 117"/>
              <a:gd name="T34" fmla="*/ 14 w 100"/>
              <a:gd name="T35" fmla="*/ 108 h 117"/>
              <a:gd name="T36" fmla="*/ 9 w 100"/>
              <a:gd name="T37" fmla="*/ 104 h 117"/>
              <a:gd name="T38" fmla="*/ 9 w 100"/>
              <a:gd name="T39" fmla="*/ 13 h 117"/>
              <a:gd name="T40" fmla="*/ 14 w 100"/>
              <a:gd name="T41" fmla="*/ 9 h 117"/>
              <a:gd name="T42" fmla="*/ 86 w 100"/>
              <a:gd name="T43" fmla="*/ 9 h 117"/>
              <a:gd name="T44" fmla="*/ 90 w 100"/>
              <a:gd name="T45" fmla="*/ 13 h 117"/>
              <a:gd name="T46" fmla="*/ 90 w 100"/>
              <a:gd name="T47" fmla="*/ 104 h 117"/>
              <a:gd name="T48" fmla="*/ 86 w 100"/>
              <a:gd name="T49" fmla="*/ 0 h 117"/>
              <a:gd name="T50" fmla="*/ 14 w 100"/>
              <a:gd name="T51" fmla="*/ 0 h 117"/>
              <a:gd name="T52" fmla="*/ 0 w 100"/>
              <a:gd name="T53" fmla="*/ 13 h 117"/>
              <a:gd name="T54" fmla="*/ 0 w 100"/>
              <a:gd name="T55" fmla="*/ 104 h 117"/>
              <a:gd name="T56" fmla="*/ 14 w 100"/>
              <a:gd name="T57" fmla="*/ 117 h 117"/>
              <a:gd name="T58" fmla="*/ 86 w 100"/>
              <a:gd name="T59" fmla="*/ 117 h 117"/>
              <a:gd name="T60" fmla="*/ 100 w 100"/>
              <a:gd name="T61" fmla="*/ 104 h 117"/>
              <a:gd name="T62" fmla="*/ 100 w 100"/>
              <a:gd name="T63" fmla="*/ 13 h 117"/>
              <a:gd name="T64" fmla="*/ 86 w 100"/>
              <a:gd name="T65" fmla="*/ 0 h 117"/>
              <a:gd name="T66" fmla="*/ 14 w 100"/>
              <a:gd name="T67" fmla="*/ 45 h 117"/>
              <a:gd name="T68" fmla="*/ 86 w 100"/>
              <a:gd name="T69" fmla="*/ 45 h 117"/>
              <a:gd name="T70" fmla="*/ 86 w 100"/>
              <a:gd name="T71" fmla="*/ 72 h 117"/>
              <a:gd name="T72" fmla="*/ 14 w 100"/>
              <a:gd name="T73" fmla="*/ 72 h 117"/>
              <a:gd name="T74" fmla="*/ 14 w 100"/>
              <a:gd name="T75" fmla="*/ 45 h 117"/>
              <a:gd name="T76" fmla="*/ 38 w 100"/>
              <a:gd name="T77" fmla="*/ 58 h 117"/>
              <a:gd name="T78" fmla="*/ 62 w 100"/>
              <a:gd name="T79" fmla="*/ 58 h 117"/>
              <a:gd name="T80" fmla="*/ 62 w 100"/>
              <a:gd name="T81" fmla="*/ 59 h 117"/>
              <a:gd name="T82" fmla="*/ 38 w 100"/>
              <a:gd name="T83" fmla="*/ 59 h 117"/>
              <a:gd name="T84" fmla="*/ 38 w 100"/>
              <a:gd name="T85" fmla="*/ 58 h 117"/>
              <a:gd name="T86" fmla="*/ 38 w 100"/>
              <a:gd name="T87" fmla="*/ 26 h 117"/>
              <a:gd name="T88" fmla="*/ 62 w 100"/>
              <a:gd name="T89" fmla="*/ 26 h 117"/>
              <a:gd name="T90" fmla="*/ 62 w 100"/>
              <a:gd name="T91" fmla="*/ 27 h 117"/>
              <a:gd name="T92" fmla="*/ 38 w 100"/>
              <a:gd name="T93" fmla="*/ 27 h 117"/>
              <a:gd name="T94" fmla="*/ 38 w 100"/>
              <a:gd name="T95" fmla="*/ 2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7">
                <a:moveTo>
                  <a:pt x="14" y="13"/>
                </a:moveTo>
                <a:cubicBezTo>
                  <a:pt x="86" y="13"/>
                  <a:pt x="86" y="13"/>
                  <a:pt x="86" y="13"/>
                </a:cubicBezTo>
                <a:cubicBezTo>
                  <a:pt x="86" y="40"/>
                  <a:pt x="86" y="40"/>
                  <a:pt x="86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13"/>
                  <a:pt x="14" y="13"/>
                  <a:pt x="14" y="13"/>
                </a:cubicBezTo>
                <a:close/>
                <a:moveTo>
                  <a:pt x="14" y="76"/>
                </a:moveTo>
                <a:cubicBezTo>
                  <a:pt x="86" y="76"/>
                  <a:pt x="86" y="76"/>
                  <a:pt x="86" y="7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4" y="76"/>
                  <a:pt x="14" y="76"/>
                  <a:pt x="14" y="76"/>
                </a:cubicBezTo>
                <a:close/>
                <a:moveTo>
                  <a:pt x="38" y="89"/>
                </a:moveTo>
                <a:cubicBezTo>
                  <a:pt x="62" y="89"/>
                  <a:pt x="62" y="89"/>
                  <a:pt x="62" y="89"/>
                </a:cubicBezTo>
                <a:cubicBezTo>
                  <a:pt x="62" y="91"/>
                  <a:pt x="62" y="91"/>
                  <a:pt x="62" y="91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90" y="104"/>
                </a:moveTo>
                <a:cubicBezTo>
                  <a:pt x="90" y="106"/>
                  <a:pt x="88" y="108"/>
                  <a:pt x="86" y="108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1" y="108"/>
                  <a:pt x="9" y="106"/>
                  <a:pt x="9" y="104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1"/>
                  <a:pt x="11" y="9"/>
                  <a:pt x="14" y="9"/>
                </a:cubicBezTo>
                <a:cubicBezTo>
                  <a:pt x="86" y="9"/>
                  <a:pt x="86" y="9"/>
                  <a:pt x="86" y="9"/>
                </a:cubicBezTo>
                <a:cubicBezTo>
                  <a:pt x="88" y="9"/>
                  <a:pt x="90" y="11"/>
                  <a:pt x="90" y="13"/>
                </a:cubicBezTo>
                <a:cubicBezTo>
                  <a:pt x="90" y="104"/>
                  <a:pt x="90" y="104"/>
                  <a:pt x="90" y="104"/>
                </a:cubicBezTo>
                <a:close/>
                <a:moveTo>
                  <a:pt x="8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1"/>
                  <a:pt x="6" y="117"/>
                  <a:pt x="14" y="117"/>
                </a:cubicBezTo>
                <a:cubicBezTo>
                  <a:pt x="86" y="117"/>
                  <a:pt x="86" y="117"/>
                  <a:pt x="86" y="117"/>
                </a:cubicBezTo>
                <a:cubicBezTo>
                  <a:pt x="93" y="117"/>
                  <a:pt x="100" y="111"/>
                  <a:pt x="100" y="104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0" y="6"/>
                  <a:pt x="93" y="0"/>
                  <a:pt x="86" y="0"/>
                </a:cubicBezTo>
                <a:close/>
                <a:moveTo>
                  <a:pt x="14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86" y="72"/>
                  <a:pt x="86" y="72"/>
                  <a:pt x="86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45"/>
                  <a:pt x="14" y="45"/>
                  <a:pt x="14" y="45"/>
                </a:cubicBezTo>
                <a:close/>
                <a:moveTo>
                  <a:pt x="38" y="58"/>
                </a:moveTo>
                <a:cubicBezTo>
                  <a:pt x="62" y="58"/>
                  <a:pt x="62" y="58"/>
                  <a:pt x="62" y="58"/>
                </a:cubicBezTo>
                <a:cubicBezTo>
                  <a:pt x="62" y="59"/>
                  <a:pt x="62" y="59"/>
                  <a:pt x="62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8"/>
                  <a:pt x="38" y="58"/>
                  <a:pt x="38" y="58"/>
                </a:cubicBezTo>
                <a:close/>
                <a:moveTo>
                  <a:pt x="38" y="26"/>
                </a:moveTo>
                <a:cubicBezTo>
                  <a:pt x="62" y="26"/>
                  <a:pt x="62" y="26"/>
                  <a:pt x="62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8" y="26"/>
                  <a:pt x="38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37"/>
          <p:cNvSpPr>
            <a:spLocks noEditPoints="1"/>
          </p:cNvSpPr>
          <p:nvPr/>
        </p:nvSpPr>
        <p:spPr bwMode="auto">
          <a:xfrm>
            <a:off x="2944251" y="2360328"/>
            <a:ext cx="763653" cy="816136"/>
          </a:xfrm>
          <a:custGeom>
            <a:avLst/>
            <a:gdLst>
              <a:gd name="T0" fmla="*/ 90 w 110"/>
              <a:gd name="T1" fmla="*/ 25 h 121"/>
              <a:gd name="T2" fmla="*/ 78 w 110"/>
              <a:gd name="T3" fmla="*/ 37 h 121"/>
              <a:gd name="T4" fmla="*/ 90 w 110"/>
              <a:gd name="T5" fmla="*/ 50 h 121"/>
              <a:gd name="T6" fmla="*/ 102 w 110"/>
              <a:gd name="T7" fmla="*/ 37 h 121"/>
              <a:gd name="T8" fmla="*/ 90 w 110"/>
              <a:gd name="T9" fmla="*/ 25 h 121"/>
              <a:gd name="T10" fmla="*/ 26 w 110"/>
              <a:gd name="T11" fmla="*/ 121 h 121"/>
              <a:gd name="T12" fmla="*/ 84 w 110"/>
              <a:gd name="T13" fmla="*/ 121 h 121"/>
              <a:gd name="T14" fmla="*/ 84 w 110"/>
              <a:gd name="T15" fmla="*/ 70 h 121"/>
              <a:gd name="T16" fmla="*/ 55 w 110"/>
              <a:gd name="T17" fmla="*/ 41 h 121"/>
              <a:gd name="T18" fmla="*/ 26 w 110"/>
              <a:gd name="T19" fmla="*/ 70 h 121"/>
              <a:gd name="T20" fmla="*/ 26 w 110"/>
              <a:gd name="T21" fmla="*/ 121 h 121"/>
              <a:gd name="T22" fmla="*/ 21 w 110"/>
              <a:gd name="T23" fmla="*/ 70 h 121"/>
              <a:gd name="T24" fmla="*/ 21 w 110"/>
              <a:gd name="T25" fmla="*/ 110 h 121"/>
              <a:gd name="T26" fmla="*/ 0 w 110"/>
              <a:gd name="T27" fmla="*/ 110 h 121"/>
              <a:gd name="T28" fmla="*/ 0 w 110"/>
              <a:gd name="T29" fmla="*/ 74 h 121"/>
              <a:gd name="T30" fmla="*/ 20 w 110"/>
              <a:gd name="T31" fmla="*/ 54 h 121"/>
              <a:gd name="T32" fmla="*/ 25 w 110"/>
              <a:gd name="T33" fmla="*/ 55 h 121"/>
              <a:gd name="T34" fmla="*/ 21 w 110"/>
              <a:gd name="T35" fmla="*/ 70 h 121"/>
              <a:gd name="T36" fmla="*/ 110 w 110"/>
              <a:gd name="T37" fmla="*/ 110 h 121"/>
              <a:gd name="T38" fmla="*/ 88 w 110"/>
              <a:gd name="T39" fmla="*/ 110 h 121"/>
              <a:gd name="T40" fmla="*/ 88 w 110"/>
              <a:gd name="T41" fmla="*/ 70 h 121"/>
              <a:gd name="T42" fmla="*/ 84 w 110"/>
              <a:gd name="T43" fmla="*/ 55 h 121"/>
              <a:gd name="T44" fmla="*/ 90 w 110"/>
              <a:gd name="T45" fmla="*/ 54 h 121"/>
              <a:gd name="T46" fmla="*/ 110 w 110"/>
              <a:gd name="T47" fmla="*/ 74 h 121"/>
              <a:gd name="T48" fmla="*/ 110 w 110"/>
              <a:gd name="T49" fmla="*/ 110 h 121"/>
              <a:gd name="T50" fmla="*/ 55 w 110"/>
              <a:gd name="T51" fmla="*/ 0 h 121"/>
              <a:gd name="T52" fmla="*/ 36 w 110"/>
              <a:gd name="T53" fmla="*/ 18 h 121"/>
              <a:gd name="T54" fmla="*/ 55 w 110"/>
              <a:gd name="T55" fmla="*/ 37 h 121"/>
              <a:gd name="T56" fmla="*/ 73 w 110"/>
              <a:gd name="T57" fmla="*/ 18 h 121"/>
              <a:gd name="T58" fmla="*/ 55 w 110"/>
              <a:gd name="T59" fmla="*/ 0 h 121"/>
              <a:gd name="T60" fmla="*/ 20 w 110"/>
              <a:gd name="T61" fmla="*/ 25 h 121"/>
              <a:gd name="T62" fmla="*/ 7 w 110"/>
              <a:gd name="T63" fmla="*/ 37 h 121"/>
              <a:gd name="T64" fmla="*/ 20 w 110"/>
              <a:gd name="T65" fmla="*/ 50 h 121"/>
              <a:gd name="T66" fmla="*/ 32 w 110"/>
              <a:gd name="T67" fmla="*/ 37 h 121"/>
              <a:gd name="T68" fmla="*/ 20 w 110"/>
              <a:gd name="T69" fmla="*/ 25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0" h="121">
                <a:moveTo>
                  <a:pt x="90" y="25"/>
                </a:moveTo>
                <a:cubicBezTo>
                  <a:pt x="83" y="25"/>
                  <a:pt x="78" y="30"/>
                  <a:pt x="78" y="37"/>
                </a:cubicBezTo>
                <a:cubicBezTo>
                  <a:pt x="78" y="44"/>
                  <a:pt x="83" y="50"/>
                  <a:pt x="90" y="50"/>
                </a:cubicBezTo>
                <a:cubicBezTo>
                  <a:pt x="97" y="50"/>
                  <a:pt x="102" y="44"/>
                  <a:pt x="102" y="37"/>
                </a:cubicBezTo>
                <a:cubicBezTo>
                  <a:pt x="102" y="30"/>
                  <a:pt x="97" y="25"/>
                  <a:pt x="90" y="25"/>
                </a:cubicBezTo>
                <a:close/>
                <a:moveTo>
                  <a:pt x="26" y="121"/>
                </a:moveTo>
                <a:cubicBezTo>
                  <a:pt x="84" y="121"/>
                  <a:pt x="84" y="121"/>
                  <a:pt x="84" y="121"/>
                </a:cubicBezTo>
                <a:cubicBezTo>
                  <a:pt x="84" y="70"/>
                  <a:pt x="84" y="70"/>
                  <a:pt x="84" y="70"/>
                </a:cubicBezTo>
                <a:cubicBezTo>
                  <a:pt x="84" y="54"/>
                  <a:pt x="71" y="41"/>
                  <a:pt x="55" y="41"/>
                </a:cubicBezTo>
                <a:cubicBezTo>
                  <a:pt x="39" y="41"/>
                  <a:pt x="26" y="54"/>
                  <a:pt x="26" y="70"/>
                </a:cubicBezTo>
                <a:cubicBezTo>
                  <a:pt x="26" y="121"/>
                  <a:pt x="26" y="121"/>
                  <a:pt x="26" y="121"/>
                </a:cubicBezTo>
                <a:close/>
                <a:moveTo>
                  <a:pt x="21" y="70"/>
                </a:moveTo>
                <a:cubicBezTo>
                  <a:pt x="21" y="110"/>
                  <a:pt x="21" y="110"/>
                  <a:pt x="21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63"/>
                  <a:pt x="9" y="54"/>
                  <a:pt x="20" y="54"/>
                </a:cubicBezTo>
                <a:cubicBezTo>
                  <a:pt x="22" y="54"/>
                  <a:pt x="23" y="55"/>
                  <a:pt x="25" y="55"/>
                </a:cubicBezTo>
                <a:cubicBezTo>
                  <a:pt x="23" y="60"/>
                  <a:pt x="21" y="65"/>
                  <a:pt x="21" y="70"/>
                </a:cubicBezTo>
                <a:close/>
                <a:moveTo>
                  <a:pt x="110" y="110"/>
                </a:moveTo>
                <a:cubicBezTo>
                  <a:pt x="88" y="110"/>
                  <a:pt x="88" y="110"/>
                  <a:pt x="88" y="110"/>
                </a:cubicBezTo>
                <a:cubicBezTo>
                  <a:pt x="88" y="70"/>
                  <a:pt x="88" y="70"/>
                  <a:pt x="88" y="70"/>
                </a:cubicBezTo>
                <a:cubicBezTo>
                  <a:pt x="88" y="65"/>
                  <a:pt x="87" y="60"/>
                  <a:pt x="84" y="55"/>
                </a:cubicBezTo>
                <a:cubicBezTo>
                  <a:pt x="86" y="55"/>
                  <a:pt x="88" y="54"/>
                  <a:pt x="90" y="54"/>
                </a:cubicBezTo>
                <a:cubicBezTo>
                  <a:pt x="101" y="54"/>
                  <a:pt x="110" y="63"/>
                  <a:pt x="110" y="74"/>
                </a:cubicBezTo>
                <a:cubicBezTo>
                  <a:pt x="110" y="110"/>
                  <a:pt x="110" y="110"/>
                  <a:pt x="110" y="110"/>
                </a:cubicBezTo>
                <a:close/>
                <a:moveTo>
                  <a:pt x="55" y="0"/>
                </a:moveTo>
                <a:cubicBezTo>
                  <a:pt x="45" y="0"/>
                  <a:pt x="36" y="8"/>
                  <a:pt x="36" y="18"/>
                </a:cubicBezTo>
                <a:cubicBezTo>
                  <a:pt x="36" y="28"/>
                  <a:pt x="45" y="37"/>
                  <a:pt x="55" y="37"/>
                </a:cubicBezTo>
                <a:cubicBezTo>
                  <a:pt x="65" y="37"/>
                  <a:pt x="73" y="28"/>
                  <a:pt x="73" y="18"/>
                </a:cubicBezTo>
                <a:cubicBezTo>
                  <a:pt x="73" y="8"/>
                  <a:pt x="65" y="0"/>
                  <a:pt x="55" y="0"/>
                </a:cubicBezTo>
                <a:close/>
                <a:moveTo>
                  <a:pt x="20" y="25"/>
                </a:moveTo>
                <a:cubicBezTo>
                  <a:pt x="13" y="25"/>
                  <a:pt x="7" y="30"/>
                  <a:pt x="7" y="37"/>
                </a:cubicBezTo>
                <a:cubicBezTo>
                  <a:pt x="7" y="44"/>
                  <a:pt x="13" y="50"/>
                  <a:pt x="20" y="50"/>
                </a:cubicBezTo>
                <a:cubicBezTo>
                  <a:pt x="26" y="50"/>
                  <a:pt x="32" y="44"/>
                  <a:pt x="32" y="37"/>
                </a:cubicBezTo>
                <a:cubicBezTo>
                  <a:pt x="32" y="30"/>
                  <a:pt x="26" y="25"/>
                  <a:pt x="20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3" name="Group 41"/>
          <p:cNvGrpSpPr/>
          <p:nvPr/>
        </p:nvGrpSpPr>
        <p:grpSpPr>
          <a:xfrm>
            <a:off x="5368915" y="2384376"/>
            <a:ext cx="859269" cy="859269"/>
            <a:chOff x="3878263" y="2220913"/>
            <a:chExt cx="547687" cy="547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4035425" y="2376488"/>
              <a:ext cx="115887" cy="130175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53" y="82"/>
                </a:cxn>
                <a:cxn ang="0">
                  <a:pos x="0" y="18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73" y="63"/>
                </a:cxn>
              </a:cxnLst>
              <a:rect l="0" t="0" r="r" b="b"/>
              <a:pathLst>
                <a:path w="73" h="82">
                  <a:moveTo>
                    <a:pt x="73" y="63"/>
                  </a:moveTo>
                  <a:lnTo>
                    <a:pt x="53" y="82"/>
                  </a:lnTo>
                  <a:lnTo>
                    <a:pt x="0" y="18"/>
                  </a:lnTo>
                  <a:lnTo>
                    <a:pt x="1" y="0"/>
                  </a:lnTo>
                  <a:lnTo>
                    <a:pt x="21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15"/>
            <p:cNvSpPr>
              <a:spLocks/>
            </p:cNvSpPr>
            <p:nvPr/>
          </p:nvSpPr>
          <p:spPr bwMode="auto">
            <a:xfrm>
              <a:off x="4165600" y="2424113"/>
              <a:ext cx="149225" cy="87312"/>
            </a:xfrm>
            <a:custGeom>
              <a:avLst/>
              <a:gdLst/>
              <a:ahLst/>
              <a:cxnLst>
                <a:cxn ang="0">
                  <a:pos x="10" y="55"/>
                </a:cxn>
                <a:cxn ang="0">
                  <a:pos x="0" y="30"/>
                </a:cxn>
                <a:cxn ang="0">
                  <a:pos x="77" y="0"/>
                </a:cxn>
                <a:cxn ang="0">
                  <a:pos x="94" y="8"/>
                </a:cxn>
                <a:cxn ang="0">
                  <a:pos x="87" y="27"/>
                </a:cxn>
                <a:cxn ang="0">
                  <a:pos x="10" y="55"/>
                </a:cxn>
              </a:cxnLst>
              <a:rect l="0" t="0" r="r" b="b"/>
              <a:pathLst>
                <a:path w="94" h="55">
                  <a:moveTo>
                    <a:pt x="10" y="55"/>
                  </a:moveTo>
                  <a:lnTo>
                    <a:pt x="0" y="30"/>
                  </a:lnTo>
                  <a:lnTo>
                    <a:pt x="77" y="0"/>
                  </a:lnTo>
                  <a:lnTo>
                    <a:pt x="94" y="8"/>
                  </a:lnTo>
                  <a:lnTo>
                    <a:pt x="87" y="27"/>
                  </a:lnTo>
                  <a:lnTo>
                    <a:pt x="10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16"/>
            <p:cNvSpPr>
              <a:spLocks noEditPoints="1"/>
            </p:cNvSpPr>
            <p:nvPr/>
          </p:nvSpPr>
          <p:spPr bwMode="auto">
            <a:xfrm>
              <a:off x="3878263" y="2220913"/>
              <a:ext cx="547687" cy="547687"/>
            </a:xfrm>
            <a:custGeom>
              <a:avLst/>
              <a:gdLst/>
              <a:ahLst/>
              <a:cxnLst>
                <a:cxn ang="0">
                  <a:pos x="103" y="206"/>
                </a:cxn>
                <a:cxn ang="0">
                  <a:pos x="0" y="103"/>
                </a:cxn>
                <a:cxn ang="0">
                  <a:pos x="103" y="0"/>
                </a:cxn>
                <a:cxn ang="0">
                  <a:pos x="206" y="103"/>
                </a:cxn>
                <a:cxn ang="0">
                  <a:pos x="103" y="206"/>
                </a:cxn>
                <a:cxn ang="0">
                  <a:pos x="103" y="22"/>
                </a:cxn>
                <a:cxn ang="0">
                  <a:pos x="22" y="103"/>
                </a:cxn>
                <a:cxn ang="0">
                  <a:pos x="103" y="184"/>
                </a:cxn>
                <a:cxn ang="0">
                  <a:pos x="184" y="103"/>
                </a:cxn>
                <a:cxn ang="0">
                  <a:pos x="103" y="22"/>
                </a:cxn>
              </a:cxnLst>
              <a:rect l="0" t="0" r="r" b="b"/>
              <a:pathLst>
                <a:path w="206" h="206">
                  <a:moveTo>
                    <a:pt x="103" y="206"/>
                  </a:moveTo>
                  <a:cubicBezTo>
                    <a:pt x="46" y="206"/>
                    <a:pt x="0" y="160"/>
                    <a:pt x="0" y="103"/>
                  </a:cubicBezTo>
                  <a:cubicBezTo>
                    <a:pt x="0" y="46"/>
                    <a:pt x="46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ubicBezTo>
                    <a:pt x="206" y="160"/>
                    <a:pt x="160" y="206"/>
                    <a:pt x="103" y="206"/>
                  </a:cubicBezTo>
                  <a:close/>
                  <a:moveTo>
                    <a:pt x="103" y="22"/>
                  </a:moveTo>
                  <a:cubicBezTo>
                    <a:pt x="58" y="22"/>
                    <a:pt x="22" y="58"/>
                    <a:pt x="22" y="103"/>
                  </a:cubicBezTo>
                  <a:cubicBezTo>
                    <a:pt x="22" y="148"/>
                    <a:pt x="58" y="184"/>
                    <a:pt x="103" y="184"/>
                  </a:cubicBezTo>
                  <a:cubicBezTo>
                    <a:pt x="148" y="184"/>
                    <a:pt x="184" y="148"/>
                    <a:pt x="184" y="103"/>
                  </a:cubicBezTo>
                  <a:cubicBezTo>
                    <a:pt x="184" y="58"/>
                    <a:pt x="148" y="22"/>
                    <a:pt x="103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Oval 17"/>
            <p:cNvSpPr>
              <a:spLocks noChangeArrowheads="1"/>
            </p:cNvSpPr>
            <p:nvPr/>
          </p:nvSpPr>
          <p:spPr bwMode="auto">
            <a:xfrm>
              <a:off x="4111625" y="2455863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18"/>
            <p:cNvSpPr>
              <a:spLocks/>
            </p:cNvSpPr>
            <p:nvPr/>
          </p:nvSpPr>
          <p:spPr bwMode="auto">
            <a:xfrm>
              <a:off x="4135438" y="2654300"/>
              <a:ext cx="31750" cy="106362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0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0">
                  <a:moveTo>
                    <a:pt x="12" y="34"/>
                  </a:moveTo>
                  <a:cubicBezTo>
                    <a:pt x="12" y="38"/>
                    <a:pt x="9" y="40"/>
                    <a:pt x="6" y="40"/>
                  </a:cubicBezTo>
                  <a:cubicBezTo>
                    <a:pt x="3" y="40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Freeform 19"/>
            <p:cNvSpPr>
              <a:spLocks/>
            </p:cNvSpPr>
            <p:nvPr/>
          </p:nvSpPr>
          <p:spPr bwMode="auto">
            <a:xfrm>
              <a:off x="4135438" y="2230438"/>
              <a:ext cx="31750" cy="107950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1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1">
                  <a:moveTo>
                    <a:pt x="12" y="34"/>
                  </a:moveTo>
                  <a:cubicBezTo>
                    <a:pt x="12" y="38"/>
                    <a:pt x="9" y="41"/>
                    <a:pt x="6" y="41"/>
                  </a:cubicBezTo>
                  <a:cubicBezTo>
                    <a:pt x="3" y="41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0" name="Freeform 20"/>
            <p:cNvSpPr>
              <a:spLocks/>
            </p:cNvSpPr>
            <p:nvPr/>
          </p:nvSpPr>
          <p:spPr bwMode="auto">
            <a:xfrm>
              <a:off x="4308475" y="2479675"/>
              <a:ext cx="109537" cy="317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1" y="6"/>
                </a:cxn>
                <a:cxn ang="0">
                  <a:pos x="35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35" y="0"/>
                </a:cxn>
              </a:cxnLst>
              <a:rect l="0" t="0" r="r" b="b"/>
              <a:pathLst>
                <a:path w="41" h="12">
                  <a:moveTo>
                    <a:pt x="35" y="0"/>
                  </a:moveTo>
                  <a:cubicBezTo>
                    <a:pt x="39" y="0"/>
                    <a:pt x="41" y="3"/>
                    <a:pt x="41" y="6"/>
                  </a:cubicBezTo>
                  <a:cubicBezTo>
                    <a:pt x="41" y="10"/>
                    <a:pt x="39" y="12"/>
                    <a:pt x="3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21"/>
            <p:cNvSpPr>
              <a:spLocks/>
            </p:cNvSpPr>
            <p:nvPr/>
          </p:nvSpPr>
          <p:spPr bwMode="auto">
            <a:xfrm>
              <a:off x="3886200" y="2479675"/>
              <a:ext cx="107950" cy="317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1" y="6"/>
                </a:cxn>
                <a:cxn ang="0">
                  <a:pos x="34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34" y="0"/>
                </a:cxn>
              </a:cxnLst>
              <a:rect l="0" t="0" r="r" b="b"/>
              <a:pathLst>
                <a:path w="41" h="12">
                  <a:moveTo>
                    <a:pt x="34" y="0"/>
                  </a:moveTo>
                  <a:cubicBezTo>
                    <a:pt x="38" y="0"/>
                    <a:pt x="41" y="3"/>
                    <a:pt x="41" y="6"/>
                  </a:cubicBezTo>
                  <a:cubicBezTo>
                    <a:pt x="41" y="10"/>
                    <a:pt x="38" y="12"/>
                    <a:pt x="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32" name="文字方塊 131"/>
          <p:cNvSpPr txBox="1"/>
          <p:nvPr/>
        </p:nvSpPr>
        <p:spPr>
          <a:xfrm>
            <a:off x="5256952" y="4544616"/>
            <a:ext cx="679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endParaRPr lang="zh-TW" altLang="en-US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50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67944" y="1844824"/>
            <a:ext cx="5305691" cy="1500144"/>
          </a:xfrm>
        </p:spPr>
        <p:txBody>
          <a:bodyPr>
            <a:noAutofit/>
          </a:bodyPr>
          <a:lstStyle/>
          <a:p>
            <a:pPr algn="l" eaLnBrk="0" hangingPunct="0"/>
            <a:r>
              <a: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雲端空間使用</a:t>
            </a:r>
            <a:r>
              <a:rPr lang="en-US" altLang="zh-TW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/>
            </a:r>
            <a:br>
              <a:rPr lang="en-US" altLang="zh-TW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</a:br>
            <a:r>
              <a: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中華電信</a:t>
            </a:r>
            <a:r>
              <a:rPr lang="en-US" altLang="zh-TW" sz="6000" b="1" spc="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軟正黑體" pitchFamily="34" charset="-120"/>
                <a:cs typeface="Arial" charset="0"/>
              </a:rPr>
              <a:t>IDC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644007" y="4077072"/>
            <a:ext cx="41764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spc="600" dirty="0">
                <a:solidFill>
                  <a:srgbClr val="FFFF00"/>
                </a:solidFill>
                <a:ea typeface="微軟正黑體" pitchFamily="34" charset="-120"/>
                <a:cs typeface="Arial" charset="0"/>
              </a:rPr>
              <a:t>安心有保障 </a:t>
            </a:r>
            <a:r>
              <a:rPr lang="en-US" altLang="zh-TW" sz="4500" b="1" spc="600" dirty="0">
                <a:solidFill>
                  <a:srgbClr val="FFFF00"/>
                </a:solidFill>
                <a:ea typeface="微軟正黑體" pitchFamily="34" charset="-120"/>
                <a:cs typeface="Arial" charset="0"/>
              </a:rPr>
              <a:t>!</a:t>
            </a:r>
            <a:endParaRPr lang="zh-TW" altLang="en-US" sz="4500" b="1" spc="600" dirty="0">
              <a:solidFill>
                <a:srgbClr val="FFFF00"/>
              </a:solidFill>
              <a:ea typeface="微軟正黑體" pitchFamily="34" charset="-120"/>
              <a:cs typeface="Arial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-53100" y="116632"/>
            <a:ext cx="4409076" cy="5977258"/>
            <a:chOff x="4684612" y="1340768"/>
            <a:chExt cx="4603364" cy="6240648"/>
          </a:xfrm>
        </p:grpSpPr>
        <p:grpSp>
          <p:nvGrpSpPr>
            <p:cNvPr id="12" name="群組 11"/>
            <p:cNvGrpSpPr/>
            <p:nvPr/>
          </p:nvGrpSpPr>
          <p:grpSpPr>
            <a:xfrm>
              <a:off x="6084168" y="2132856"/>
              <a:ext cx="2051481" cy="3787664"/>
              <a:chOff x="4958863" y="2132856"/>
              <a:chExt cx="2051481" cy="37876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958863" y="4725144"/>
                <a:ext cx="2051481" cy="1195376"/>
              </a:xfrm>
              <a:prstGeom prst="rect">
                <a:avLst/>
              </a:prstGeom>
              <a:solidFill>
                <a:srgbClr val="F6770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8863" y="2132856"/>
                <a:ext cx="2051481" cy="3427624"/>
              </a:xfrm>
              <a:prstGeom prst="rect">
                <a:avLst/>
              </a:prstGeom>
            </p:spPr>
          </p:pic>
        </p:grpSp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4684612" y="1340768"/>
              <a:ext cx="4603364" cy="6240648"/>
            </a:xfrm>
            <a:custGeom>
              <a:avLst/>
              <a:gdLst>
                <a:gd name="connsiteX0" fmla="*/ 0 w 5001749"/>
                <a:gd name="connsiteY0" fmla="*/ 0 h 6858000"/>
                <a:gd name="connsiteX1" fmla="*/ 5001749 w 5001749"/>
                <a:gd name="connsiteY1" fmla="*/ 0 h 6858000"/>
                <a:gd name="connsiteX2" fmla="*/ 5001749 w 5001749"/>
                <a:gd name="connsiteY2" fmla="*/ 6858000 h 6858000"/>
                <a:gd name="connsiteX3" fmla="*/ 0 w 50017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1749" h="6858000">
                  <a:moveTo>
                    <a:pt x="0" y="0"/>
                  </a:moveTo>
                  <a:lnTo>
                    <a:pt x="5001749" y="0"/>
                  </a:lnTo>
                  <a:lnTo>
                    <a:pt x="5001749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4099" name="Picture 3" descr="C:\Users\interinfo\Desktop\20170907_HRAIR_PPT\ppt_img\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2" y="5206477"/>
            <a:ext cx="9144001" cy="16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邊形 94"/>
          <p:cNvSpPr/>
          <p:nvPr/>
        </p:nvSpPr>
        <p:spPr>
          <a:xfrm>
            <a:off x="1056620" y="-27384"/>
            <a:ext cx="8136513" cy="6899032"/>
          </a:xfrm>
          <a:custGeom>
            <a:avLst/>
            <a:gdLst>
              <a:gd name="connsiteX0" fmla="*/ 0 w 5364088"/>
              <a:gd name="connsiteY0" fmla="*/ 6885384 h 6885384"/>
              <a:gd name="connsiteX1" fmla="*/ 1341022 w 5364088"/>
              <a:gd name="connsiteY1" fmla="*/ 0 h 6885384"/>
              <a:gd name="connsiteX2" fmla="*/ 5364088 w 5364088"/>
              <a:gd name="connsiteY2" fmla="*/ 0 h 6885384"/>
              <a:gd name="connsiteX3" fmla="*/ 4023066 w 5364088"/>
              <a:gd name="connsiteY3" fmla="*/ 6885384 h 6885384"/>
              <a:gd name="connsiteX4" fmla="*/ 0 w 5364088"/>
              <a:gd name="connsiteY4" fmla="*/ 6885384 h 6885384"/>
              <a:gd name="connsiteX0" fmla="*/ 0 w 5378901"/>
              <a:gd name="connsiteY0" fmla="*/ 6885384 h 6885384"/>
              <a:gd name="connsiteX1" fmla="*/ 1341022 w 5378901"/>
              <a:gd name="connsiteY1" fmla="*/ 0 h 6885384"/>
              <a:gd name="connsiteX2" fmla="*/ 5364088 w 5378901"/>
              <a:gd name="connsiteY2" fmla="*/ 0 h 6885384"/>
              <a:gd name="connsiteX3" fmla="*/ 5378901 w 5378901"/>
              <a:gd name="connsiteY3" fmla="*/ 6885384 h 6885384"/>
              <a:gd name="connsiteX4" fmla="*/ 0 w 5378901"/>
              <a:gd name="connsiteY4" fmla="*/ 6885384 h 6885384"/>
              <a:gd name="connsiteX0" fmla="*/ 0 w 5378901"/>
              <a:gd name="connsiteY0" fmla="*/ 6885384 h 6885384"/>
              <a:gd name="connsiteX1" fmla="*/ 3059463 w 5378901"/>
              <a:gd name="connsiteY1" fmla="*/ 0 h 6885384"/>
              <a:gd name="connsiteX2" fmla="*/ 5364088 w 5378901"/>
              <a:gd name="connsiteY2" fmla="*/ 0 h 6885384"/>
              <a:gd name="connsiteX3" fmla="*/ 5378901 w 5378901"/>
              <a:gd name="connsiteY3" fmla="*/ 6885384 h 6885384"/>
              <a:gd name="connsiteX4" fmla="*/ 0 w 5378901"/>
              <a:gd name="connsiteY4" fmla="*/ 6885384 h 6885384"/>
              <a:gd name="connsiteX0" fmla="*/ 0 w 5378901"/>
              <a:gd name="connsiteY0" fmla="*/ 6885384 h 6885384"/>
              <a:gd name="connsiteX1" fmla="*/ 4028693 w 5378901"/>
              <a:gd name="connsiteY1" fmla="*/ 15765 h 6885384"/>
              <a:gd name="connsiteX2" fmla="*/ 5364088 w 5378901"/>
              <a:gd name="connsiteY2" fmla="*/ 0 h 6885384"/>
              <a:gd name="connsiteX3" fmla="*/ 5378901 w 5378901"/>
              <a:gd name="connsiteY3" fmla="*/ 6885384 h 6885384"/>
              <a:gd name="connsiteX4" fmla="*/ 0 w 5378901"/>
              <a:gd name="connsiteY4" fmla="*/ 6885384 h 6885384"/>
              <a:gd name="connsiteX0" fmla="*/ 0 w 6507456"/>
              <a:gd name="connsiteY0" fmla="*/ 6885384 h 6885384"/>
              <a:gd name="connsiteX1" fmla="*/ 5157248 w 6507456"/>
              <a:gd name="connsiteY1" fmla="*/ 15765 h 6885384"/>
              <a:gd name="connsiteX2" fmla="*/ 6492643 w 6507456"/>
              <a:gd name="connsiteY2" fmla="*/ 0 h 6885384"/>
              <a:gd name="connsiteX3" fmla="*/ 6507456 w 6507456"/>
              <a:gd name="connsiteY3" fmla="*/ 6885384 h 6885384"/>
              <a:gd name="connsiteX4" fmla="*/ 0 w 6507456"/>
              <a:gd name="connsiteY4" fmla="*/ 6885384 h 6885384"/>
              <a:gd name="connsiteX0" fmla="*/ 0 w 6507456"/>
              <a:gd name="connsiteY0" fmla="*/ 6885384 h 6885384"/>
              <a:gd name="connsiteX1" fmla="*/ 4444644 w 6507456"/>
              <a:gd name="connsiteY1" fmla="*/ 15765 h 6885384"/>
              <a:gd name="connsiteX2" fmla="*/ 6492643 w 6507456"/>
              <a:gd name="connsiteY2" fmla="*/ 0 h 6885384"/>
              <a:gd name="connsiteX3" fmla="*/ 6507456 w 6507456"/>
              <a:gd name="connsiteY3" fmla="*/ 6885384 h 6885384"/>
              <a:gd name="connsiteX4" fmla="*/ 0 w 6507456"/>
              <a:gd name="connsiteY4" fmla="*/ 6885384 h 6885384"/>
              <a:gd name="connsiteX0" fmla="*/ 0 w 6852264"/>
              <a:gd name="connsiteY0" fmla="*/ 6899032 h 6899032"/>
              <a:gd name="connsiteX1" fmla="*/ 4789452 w 6852264"/>
              <a:gd name="connsiteY1" fmla="*/ 15765 h 6899032"/>
              <a:gd name="connsiteX2" fmla="*/ 6837451 w 6852264"/>
              <a:gd name="connsiteY2" fmla="*/ 0 h 6899032"/>
              <a:gd name="connsiteX3" fmla="*/ 6852264 w 6852264"/>
              <a:gd name="connsiteY3" fmla="*/ 6885384 h 6899032"/>
              <a:gd name="connsiteX4" fmla="*/ 0 w 6852264"/>
              <a:gd name="connsiteY4" fmla="*/ 6899032 h 68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2264" h="6899032">
                <a:moveTo>
                  <a:pt x="0" y="6899032"/>
                </a:moveTo>
                <a:lnTo>
                  <a:pt x="4789452" y="15765"/>
                </a:lnTo>
                <a:lnTo>
                  <a:pt x="6837451" y="0"/>
                </a:lnTo>
                <a:cubicBezTo>
                  <a:pt x="6842389" y="2295128"/>
                  <a:pt x="6847326" y="4590256"/>
                  <a:pt x="6852264" y="6885384"/>
                </a:cubicBezTo>
                <a:lnTo>
                  <a:pt x="0" y="6899032"/>
                </a:lnTo>
                <a:close/>
              </a:path>
            </a:pathLst>
          </a:cu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2147162" y="4737535"/>
            <a:ext cx="4513070" cy="704593"/>
            <a:chOff x="2147162" y="4737535"/>
            <a:chExt cx="4513070" cy="704593"/>
          </a:xfrm>
        </p:grpSpPr>
        <p:sp>
          <p:nvSpPr>
            <p:cNvPr id="8" name="文字方塊 7"/>
            <p:cNvSpPr txBox="1"/>
            <p:nvPr/>
          </p:nvSpPr>
          <p:spPr>
            <a:xfrm>
              <a:off x="2940523" y="4869160"/>
              <a:ext cx="3719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員工資料妥善保存</a:t>
              </a:r>
            </a:p>
          </p:txBody>
        </p:sp>
        <p:pic>
          <p:nvPicPr>
            <p:cNvPr id="123" name="Picture 1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47162" y="4737535"/>
              <a:ext cx="698518" cy="704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群組 29"/>
          <p:cNvGrpSpPr/>
          <p:nvPr/>
        </p:nvGrpSpPr>
        <p:grpSpPr>
          <a:xfrm>
            <a:off x="3491880" y="3108777"/>
            <a:ext cx="3790120" cy="700930"/>
            <a:chOff x="3491880" y="3108777"/>
            <a:chExt cx="3790120" cy="700930"/>
          </a:xfrm>
        </p:grpSpPr>
        <p:sp>
          <p:nvSpPr>
            <p:cNvPr id="14" name="文字方塊 13"/>
            <p:cNvSpPr txBox="1"/>
            <p:nvPr/>
          </p:nvSpPr>
          <p:spPr>
            <a:xfrm>
              <a:off x="4283968" y="3233930"/>
              <a:ext cx="299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因應法規更新</a:t>
              </a:r>
            </a:p>
          </p:txBody>
        </p:sp>
        <p:pic>
          <p:nvPicPr>
            <p:cNvPr id="124" name="Picture 1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91880" y="3108777"/>
              <a:ext cx="707026" cy="700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群組 28"/>
          <p:cNvGrpSpPr/>
          <p:nvPr/>
        </p:nvGrpSpPr>
        <p:grpSpPr>
          <a:xfrm>
            <a:off x="4198906" y="2333526"/>
            <a:ext cx="4549558" cy="684380"/>
            <a:chOff x="4198906" y="2333526"/>
            <a:chExt cx="4549558" cy="684380"/>
          </a:xfrm>
        </p:grpSpPr>
        <p:sp>
          <p:nvSpPr>
            <p:cNvPr id="7" name="文字方塊 6"/>
            <p:cNvSpPr txBox="1"/>
            <p:nvPr/>
          </p:nvSpPr>
          <p:spPr>
            <a:xfrm>
              <a:off x="4896544" y="2391900"/>
              <a:ext cx="38519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b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降低成本、提升效率</a:t>
              </a:r>
            </a:p>
          </p:txBody>
        </p:sp>
        <p:pic>
          <p:nvPicPr>
            <p:cNvPr id="125" name="Picture 19" descr="W:\temp\ling\ppt\new_layout\idea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8906" y="2333526"/>
              <a:ext cx="684380" cy="684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群組 32"/>
          <p:cNvGrpSpPr/>
          <p:nvPr/>
        </p:nvGrpSpPr>
        <p:grpSpPr>
          <a:xfrm>
            <a:off x="1475656" y="5529623"/>
            <a:ext cx="3816424" cy="728643"/>
            <a:chOff x="1475656" y="5529623"/>
            <a:chExt cx="3816424" cy="728643"/>
          </a:xfrm>
        </p:grpSpPr>
        <p:sp>
          <p:nvSpPr>
            <p:cNvPr id="18" name="文字方塊 17"/>
            <p:cNvSpPr txBox="1"/>
            <p:nvPr/>
          </p:nvSpPr>
          <p:spPr>
            <a:xfrm>
              <a:off x="2294048" y="5661248"/>
              <a:ext cx="299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提供定期課程</a:t>
              </a:r>
            </a:p>
          </p:txBody>
        </p:sp>
        <p:pic>
          <p:nvPicPr>
            <p:cNvPr id="127" name="Picture 17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475656" y="5529623"/>
              <a:ext cx="728643" cy="728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群組 27"/>
          <p:cNvGrpSpPr/>
          <p:nvPr/>
        </p:nvGrpSpPr>
        <p:grpSpPr>
          <a:xfrm>
            <a:off x="4897338" y="1498535"/>
            <a:ext cx="3779118" cy="693737"/>
            <a:chOff x="4897338" y="1498535"/>
            <a:chExt cx="3779118" cy="693737"/>
          </a:xfrm>
        </p:grpSpPr>
        <p:sp>
          <p:nvSpPr>
            <p:cNvPr id="9" name="文字方塊 8"/>
            <p:cNvSpPr txBox="1"/>
            <p:nvPr/>
          </p:nvSpPr>
          <p:spPr>
            <a:xfrm>
              <a:off x="5678424" y="1585918"/>
              <a:ext cx="299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免安裝、省維護</a:t>
              </a:r>
            </a:p>
          </p:txBody>
        </p:sp>
        <p:pic>
          <p:nvPicPr>
            <p:cNvPr id="128" name="Picture 1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897338" y="1498535"/>
              <a:ext cx="693737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群組 30"/>
          <p:cNvGrpSpPr/>
          <p:nvPr/>
        </p:nvGrpSpPr>
        <p:grpSpPr>
          <a:xfrm>
            <a:off x="2823653" y="3908345"/>
            <a:ext cx="3810275" cy="693737"/>
            <a:chOff x="2823653" y="3908345"/>
            <a:chExt cx="3810275" cy="693737"/>
          </a:xfrm>
        </p:grpSpPr>
        <p:sp>
          <p:nvSpPr>
            <p:cNvPr id="15" name="文字方塊 14"/>
            <p:cNvSpPr txBox="1"/>
            <p:nvPr/>
          </p:nvSpPr>
          <p:spPr>
            <a:xfrm>
              <a:off x="3635896" y="3980353"/>
              <a:ext cx="299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latin typeface="+mj-ea"/>
                  <a:ea typeface="+mj-ea"/>
                </a:rPr>
                <a:t>資訊安全免煩惱</a:t>
              </a:r>
            </a:p>
          </p:txBody>
        </p:sp>
        <p:pic>
          <p:nvPicPr>
            <p:cNvPr id="129" name="Picture 15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823653" y="3908345"/>
              <a:ext cx="693737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群組 26"/>
          <p:cNvGrpSpPr/>
          <p:nvPr/>
        </p:nvGrpSpPr>
        <p:grpSpPr>
          <a:xfrm>
            <a:off x="5508104" y="621652"/>
            <a:ext cx="3744416" cy="739106"/>
            <a:chOff x="5508104" y="621652"/>
            <a:chExt cx="3744416" cy="739106"/>
          </a:xfrm>
        </p:grpSpPr>
        <p:sp>
          <p:nvSpPr>
            <p:cNvPr id="3" name="文字方塊 2"/>
            <p:cNvSpPr txBox="1"/>
            <p:nvPr/>
          </p:nvSpPr>
          <p:spPr>
            <a:xfrm>
              <a:off x="6254488" y="735716"/>
              <a:ext cx="299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b="1" dirty="0">
                  <a:solidFill>
                    <a:srgbClr val="2AA9A6"/>
                  </a:solidFill>
                  <a:ea typeface="+mj-ea"/>
                </a:rPr>
                <a:t>雲端服務不打烊</a:t>
              </a:r>
            </a:p>
          </p:txBody>
        </p:sp>
        <p:pic>
          <p:nvPicPr>
            <p:cNvPr id="130" name="Picture 20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508104" y="621652"/>
              <a:ext cx="690240" cy="739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91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4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4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4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8"/>
          <p:cNvSpPr>
            <a:spLocks noGrp="1"/>
          </p:cNvSpPr>
          <p:nvPr>
            <p:ph type="title"/>
          </p:nvPr>
        </p:nvSpPr>
        <p:spPr>
          <a:xfrm>
            <a:off x="673224" y="-18256"/>
            <a:ext cx="6851104" cy="1143000"/>
          </a:xfrm>
        </p:spPr>
        <p:txBody>
          <a:bodyPr/>
          <a:lstStyle/>
          <a:p>
            <a:r>
              <a:rPr lang="zh-TW" altLang="en-US" b="1" dirty="0"/>
              <a:t>人事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/>
              <a:t>公司人事基本檔建置</a:t>
            </a:r>
          </a:p>
        </p:txBody>
      </p:sp>
      <p:pic>
        <p:nvPicPr>
          <p:cNvPr id="5125" name="Picture 5" descr="C:\Users\interinfo\Desktop\ipad_pp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79911"/>
            <a:ext cx="8155603" cy="54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276271" y="1467943"/>
            <a:ext cx="6595712" cy="4911701"/>
            <a:chOff x="418988" y="295851"/>
            <a:chExt cx="8310109" cy="516922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988" y="295851"/>
              <a:ext cx="8310109" cy="5169227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717" y="1551235"/>
              <a:ext cx="1654785" cy="1303542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24927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7"/>
          <a:stretch/>
        </p:blipFill>
        <p:spPr>
          <a:xfrm>
            <a:off x="467544" y="1628800"/>
            <a:ext cx="7492870" cy="3688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129" name="標題 1"/>
          <p:cNvSpPr>
            <a:spLocks noGrp="1"/>
          </p:cNvSpPr>
          <p:nvPr>
            <p:ph type="title"/>
          </p:nvPr>
        </p:nvSpPr>
        <p:spPr>
          <a:xfrm>
            <a:off x="-46856" y="-27384"/>
            <a:ext cx="8075240" cy="1143000"/>
          </a:xfrm>
        </p:spPr>
        <p:txBody>
          <a:bodyPr/>
          <a:lstStyle/>
          <a:p>
            <a:r>
              <a:rPr lang="en-US" altLang="zh-TW" sz="2100" b="1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100" b="1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/>
              <a:t>考勤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/>
              <a:t>供單位主管輸入排班表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5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</a:rPr>
              <a:t>可依週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</a:rPr>
              <a:t>年排班，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一例一休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</a:rPr>
              <a:t>都在系統處理）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239169" y="4605428"/>
            <a:ext cx="7797327" cy="2140876"/>
            <a:chOff x="1527201" y="4794068"/>
            <a:chExt cx="7797327" cy="2140876"/>
          </a:xfrm>
        </p:grpSpPr>
        <p:sp>
          <p:nvSpPr>
            <p:cNvPr id="48131" name="文字方塊 5"/>
            <p:cNvSpPr txBox="1">
              <a:spLocks noChangeArrowheads="1"/>
            </p:cNvSpPr>
            <p:nvPr/>
          </p:nvSpPr>
          <p:spPr bwMode="auto">
            <a:xfrm>
              <a:off x="1527201" y="6380946"/>
              <a:ext cx="779732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55600" indent="-355600">
                <a:buSzPct val="65000"/>
                <a:buFont typeface="Wingdings" panose="05000000000000000000" pitchFamily="2" charset="2"/>
                <a:buChar char="n"/>
              </a:pPr>
              <a:r>
                <a:rPr lang="zh-TW" altLang="en-US" sz="3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利用</a:t>
              </a:r>
              <a:r>
                <a:rPr lang="en-US" altLang="zh-TW" sz="3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excel</a:t>
              </a:r>
              <a:r>
                <a:rPr lang="zh-TW" altLang="en-US" sz="3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複製貼上功能</a:t>
              </a:r>
              <a:r>
                <a:rPr lang="en-US" altLang="zh-TW" sz="3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,</a:t>
              </a:r>
              <a:r>
                <a:rPr lang="zh-TW" altLang="en-US" sz="3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輕鬆完成單位排班</a:t>
              </a: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1647734" y="4794068"/>
              <a:ext cx="7172738" cy="1587260"/>
              <a:chOff x="3851920" y="5229200"/>
              <a:chExt cx="7172738" cy="15872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矩形 1"/>
              <p:cNvSpPr/>
              <p:nvPr/>
            </p:nvSpPr>
            <p:spPr>
              <a:xfrm>
                <a:off x="3851920" y="5229200"/>
                <a:ext cx="7172738" cy="1587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56151"/>
              <a:stretch/>
            </p:blipFill>
            <p:spPr>
              <a:xfrm>
                <a:off x="3923928" y="5301208"/>
                <a:ext cx="6984776" cy="13570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63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-1339793" y="5309619"/>
            <a:ext cx="6463508" cy="8977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1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10" r="1110"/>
          <a:stretch/>
        </p:blipFill>
        <p:spPr>
          <a:xfrm>
            <a:off x="179512" y="1412776"/>
            <a:ext cx="8668611" cy="4896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601216" y="-99392"/>
            <a:ext cx="6851104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考勤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電子表單線上簽核</a:t>
            </a:r>
          </a:p>
        </p:txBody>
      </p:sp>
    </p:spTree>
    <p:extLst>
      <p:ext uri="{BB962C8B-B14F-4D97-AF65-F5344CB8AC3E}">
        <p14:creationId xmlns:p14="http://schemas.microsoft.com/office/powerpoint/2010/main" val="21534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81" y="1844824"/>
            <a:ext cx="8553544" cy="3454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4"/>
          <p:cNvSpPr txBox="1">
            <a:spLocks noChangeArrowheads="1"/>
          </p:cNvSpPr>
          <p:nvPr/>
        </p:nvSpPr>
        <p:spPr bwMode="auto">
          <a:xfrm>
            <a:off x="899592" y="980728"/>
            <a:ext cx="625684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sz="25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輕鬆掌握所有部門 </a:t>
            </a:r>
            <a:r>
              <a:rPr lang="en-US" altLang="zh-TW" sz="25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5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站點人員的出缺勤記錄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251520" y="-27384"/>
            <a:ext cx="7427168" cy="1143000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考勤</a:t>
            </a:r>
            <a:r>
              <a:rPr lang="en-US" altLang="zh-TW" dirty="0">
                <a:latin typeface="+mj-ea"/>
              </a:rPr>
              <a:t>-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完整的線上考勤彙總表</a:t>
            </a:r>
          </a:p>
        </p:txBody>
      </p:sp>
      <p:pic>
        <p:nvPicPr>
          <p:cNvPr id="8197" name="Picture 5" descr="C:\Users\interinfo\Desktop\20170907_HRAIR_PPT\ppt_img\00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5324401"/>
            <a:ext cx="2240062" cy="15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4499595" y="6165304"/>
            <a:ext cx="1728192" cy="0"/>
          </a:xfrm>
          <a:prstGeom prst="straightConnector1">
            <a:avLst/>
          </a:prstGeom>
          <a:ln w="190500" cap="rnd">
            <a:solidFill>
              <a:schemeClr val="bg1"/>
            </a:solidFill>
            <a:prstDash val="sysDot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731843" y="6152776"/>
            <a:ext cx="1872605" cy="12528"/>
          </a:xfrm>
          <a:prstGeom prst="straightConnector1">
            <a:avLst/>
          </a:prstGeom>
          <a:ln w="190500" cap="rnd">
            <a:solidFill>
              <a:schemeClr val="bg1"/>
            </a:solidFill>
            <a:prstDash val="sysDot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7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543576" y="1146810"/>
            <a:ext cx="7073422" cy="4761044"/>
            <a:chOff x="306890" y="1124744"/>
            <a:chExt cx="7073422" cy="4761044"/>
          </a:xfrm>
        </p:grpSpPr>
        <p:pic>
          <p:nvPicPr>
            <p:cNvPr id="11" name="Picture 5" descr="C:\Users\interinfo\Desktop\ipad_pp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0" y="1124744"/>
              <a:ext cx="7073422" cy="476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內容版面配置區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68" y="1340768"/>
              <a:ext cx="5734172" cy="424847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</p:grp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1265111" y="-27384"/>
            <a:ext cx="6187209" cy="1143000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保     險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39552" y="5907854"/>
            <a:ext cx="71865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勞健保加退保作業一次處理，直接上傳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184584" y="2794230"/>
            <a:ext cx="4740185" cy="3190568"/>
            <a:chOff x="4224303" y="3190760"/>
            <a:chExt cx="4740185" cy="3190568"/>
          </a:xfrm>
        </p:grpSpPr>
        <p:pic>
          <p:nvPicPr>
            <p:cNvPr id="12" name="Picture 5" descr="C:\Users\interinfo\Desktop\ipad_pp00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303" y="3190760"/>
              <a:ext cx="4740185" cy="3190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圖片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87" y="3395200"/>
              <a:ext cx="3744415" cy="2781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</p:pic>
      </p:grpSp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4506163" y="6381328"/>
            <a:ext cx="438631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25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25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整批加保  </a:t>
            </a:r>
            <a:r>
              <a:rPr lang="en-US" altLang="zh-TW" sz="25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2.</a:t>
            </a:r>
            <a:r>
              <a:rPr lang="zh-TW" altLang="en-US" sz="25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線上網路申報</a:t>
            </a:r>
          </a:p>
        </p:txBody>
      </p:sp>
    </p:spTree>
    <p:extLst>
      <p:ext uri="{BB962C8B-B14F-4D97-AF65-F5344CB8AC3E}">
        <p14:creationId xmlns:p14="http://schemas.microsoft.com/office/powerpoint/2010/main" val="165717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545" y="1606734"/>
            <a:ext cx="8176903" cy="3820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4"/>
          <p:cNvSpPr txBox="1">
            <a:spLocks noChangeArrowheads="1"/>
          </p:cNvSpPr>
          <p:nvPr/>
        </p:nvSpPr>
        <p:spPr bwMode="auto">
          <a:xfrm>
            <a:off x="337745" y="980728"/>
            <a:ext cx="71865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可選擇依照月薪，日薪或時薪計算薪資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67544" y="-27384"/>
            <a:ext cx="7200800" cy="1143000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薪資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多樣的薪資計算方式</a:t>
            </a:r>
          </a:p>
        </p:txBody>
      </p:sp>
      <p:pic>
        <p:nvPicPr>
          <p:cNvPr id="11267" name="Picture 3" descr="C:\Users\interinfo\Desktop\20170907_HRAIR_PPT\ppt_img\7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5427023"/>
            <a:ext cx="2052341" cy="14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/>
          <p:cNvCxnSpPr/>
          <p:nvPr/>
        </p:nvCxnSpPr>
        <p:spPr>
          <a:xfrm flipH="1">
            <a:off x="539552" y="6152776"/>
            <a:ext cx="1728192" cy="12528"/>
          </a:xfrm>
          <a:prstGeom prst="straightConnector1">
            <a:avLst/>
          </a:prstGeom>
          <a:ln w="190500" cap="rnd">
            <a:solidFill>
              <a:schemeClr val="bg1"/>
            </a:solidFill>
            <a:prstDash val="sysDot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>
            <a:off x="2699792" y="6165304"/>
            <a:ext cx="1728192" cy="12528"/>
          </a:xfrm>
          <a:prstGeom prst="straightConnector1">
            <a:avLst/>
          </a:prstGeom>
          <a:ln w="190500" cap="rnd">
            <a:solidFill>
              <a:schemeClr val="bg1"/>
            </a:solidFill>
            <a:prstDash val="sysDot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7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interinfo\Desktop\20170907_HRAIR_PPT\ppt_img\p1-1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6862718" cy="68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483768" y="1628800"/>
            <a:ext cx="4602151" cy="301621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kumimoji="0" lang="zh-TW" altLang="en-US" sz="40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翰格雲端發展史</a:t>
            </a:r>
            <a:endParaRPr kumimoji="0" lang="en-US" altLang="zh-TW" sz="40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kumimoji="0"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雲端產品架構</a:t>
            </a:r>
            <a:endParaRPr kumimoji="0"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服務與支援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效益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86078"/>
              </p:ext>
            </p:extLst>
          </p:nvPr>
        </p:nvGraphicFramePr>
        <p:xfrm>
          <a:off x="467544" y="1700808"/>
          <a:ext cx="8212103" cy="487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157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3000" spc="300" dirty="0">
                          <a:solidFill>
                            <a:schemeClr val="bg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前台</a:t>
                      </a:r>
                      <a:r>
                        <a:rPr lang="en-US" altLang="zh-TW" sz="3000" spc="300" dirty="0">
                          <a:solidFill>
                            <a:schemeClr val="bg1"/>
                          </a:solidFill>
                          <a:latin typeface="+mn-lt"/>
                          <a:ea typeface="微軟正黑體" pitchFamily="34" charset="-120"/>
                        </a:rPr>
                        <a:t>ESS</a:t>
                      </a:r>
                      <a:r>
                        <a:rPr lang="zh-TW" altLang="en-US" sz="3000" spc="300" dirty="0">
                          <a:solidFill>
                            <a:schemeClr val="bg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服務功能</a:t>
                      </a:r>
                    </a:p>
                  </a:txBody>
                  <a:tcPr marT="10800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漂亮、簡單好操作</a:t>
                      </a:r>
                      <a:endParaRPr lang="zh-TW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marL="180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直覺簡單操作介面，同仁快速上線使用</a:t>
                      </a:r>
                    </a:p>
                  </a:txBody>
                  <a:tcPr marL="288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功能權限管理設定</a:t>
                      </a:r>
                      <a:endParaRPr lang="zh-TW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marL="1800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登入帳號不同，功能權限清楚劃分</a:t>
                      </a:r>
                      <a:endParaRPr lang="zh-TW" altLang="en-US" sz="2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8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員工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</a:t>
                      </a:r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自助線上查詢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endParaRPr lang="zh-TW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marL="180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考勤、假單、薪資、獎金、保險等</a:t>
                      </a:r>
                      <a:r>
                        <a:rPr lang="en-US" altLang="zh-TW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…. </a:t>
                      </a:r>
                      <a:endParaRPr lang="zh-TW" altLang="en-US" sz="2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88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員工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</a:t>
                      </a:r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差勤 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化作業</a:t>
                      </a:r>
                      <a:endParaRPr lang="zh-TW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marL="1800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排班、加班、請假、出差、線上刷卡等</a:t>
                      </a:r>
                      <a:r>
                        <a:rPr lang="en-US" altLang="zh-TW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….</a:t>
                      </a:r>
                      <a:endParaRPr lang="zh-TW" altLang="en-US" sz="2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8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主管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</a:t>
                      </a:r>
                      <a:r>
                        <a:rPr lang="zh-TW" altLang="en-US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線上管理查詢</a:t>
                      </a:r>
                      <a:r>
                        <a:rPr lang="en-US" altLang="zh-TW" sz="2500" b="1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endParaRPr lang="zh-TW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marL="180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en-US" sz="2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線上簽核掌握部屬即時資訊，了解人員分佈及變化</a:t>
                      </a:r>
                      <a:endParaRPr lang="zh-TW" altLang="en-US" sz="2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288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827584" y="-18256"/>
            <a:ext cx="6912768" cy="1143000"/>
          </a:xfrm>
        </p:spPr>
        <p:txBody>
          <a:bodyPr>
            <a:noAutofit/>
          </a:bodyPr>
          <a:lstStyle/>
          <a:p>
            <a:pPr lv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前      台</a:t>
            </a:r>
            <a:endParaRPr lang="zh-TW" altLang="en-US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434914" y="1052736"/>
            <a:ext cx="4713150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55600" indent="-355600"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員工自助服務</a:t>
            </a:r>
            <a:r>
              <a:rPr lang="en-US" altLang="zh-TW" sz="3000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</a:t>
            </a:r>
            <a:r>
              <a:rPr lang="zh-TW" altLang="en-US" sz="3000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化系統</a:t>
            </a:r>
            <a:endParaRPr lang="zh-TW" altLang="en-US" sz="30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2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36432" y="0"/>
            <a:ext cx="7272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059832" y="1988840"/>
            <a:ext cx="4608512" cy="301621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spc="-15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翰格雲端發展史</a:t>
            </a:r>
            <a:endParaRPr lang="en-US" altLang="zh-TW" sz="4000" spc="-15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spc="-15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雲端產品架構</a:t>
            </a:r>
            <a:endParaRPr lang="en-US" altLang="zh-TW" sz="4000" spc="-15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b="1" spc="-150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服務與支援</a:t>
            </a:r>
            <a:endParaRPr lang="en-US" altLang="zh-TW" sz="4000" b="1" spc="-150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65000"/>
              <a:buFont typeface="Wingdings" panose="05000000000000000000" pitchFamily="2" charset="2"/>
              <a:buChar char="n"/>
            </a:pPr>
            <a:r>
              <a:rPr lang="zh-TW" altLang="en-US" sz="4000" spc="-15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效益</a:t>
            </a:r>
            <a:endParaRPr lang="en-US" altLang="zh-TW" sz="4000" spc="-15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2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/>
          <p:nvPr/>
        </p:nvSpPr>
        <p:spPr>
          <a:xfrm>
            <a:off x="48049" y="0"/>
            <a:ext cx="920297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2041376" y="-27384"/>
            <a:ext cx="7283152" cy="1143000"/>
          </a:xfrm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zh-TW" altLang="en-US" sz="5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薪資資訊安全掛保證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-83637" y="1691381"/>
            <a:ext cx="4486826" cy="4977979"/>
            <a:chOff x="-165719" y="1367674"/>
            <a:chExt cx="5070853" cy="5070853"/>
          </a:xfrm>
        </p:grpSpPr>
        <p:sp>
          <p:nvSpPr>
            <p:cNvPr id="3" name="橢圓 2"/>
            <p:cNvSpPr/>
            <p:nvPr/>
          </p:nvSpPr>
          <p:spPr>
            <a:xfrm rot="20512628">
              <a:off x="-165719" y="1367674"/>
              <a:ext cx="5070853" cy="5070853"/>
            </a:xfrm>
            <a:prstGeom prst="ellipse">
              <a:avLst/>
            </a:prstGeom>
            <a:solidFill>
              <a:srgbClr val="009ED6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 rot="20512628">
              <a:off x="363097" y="1957494"/>
              <a:ext cx="3972183" cy="3972183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 rot="20512628">
              <a:off x="870889" y="2469986"/>
              <a:ext cx="2937536" cy="2937536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 rot="20512628">
              <a:off x="1383651" y="2963723"/>
              <a:ext cx="1940712" cy="19407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 rot="20512628">
              <a:off x="1984799" y="3579196"/>
              <a:ext cx="728778" cy="728778"/>
            </a:xfrm>
            <a:prstGeom prst="ellipse">
              <a:avLst/>
            </a:prstGeom>
            <a:solidFill>
              <a:srgbClr val="FC24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146" name="Picture 2" descr="C:\Users\interinfo\Desktop\20170907_HRAIR_PPT\ppt_img\未命名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6050">
            <a:off x="1851268" y="113296"/>
            <a:ext cx="4668649" cy="50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4067944" y="3222992"/>
            <a:ext cx="5040560" cy="854080"/>
            <a:chOff x="4067944" y="3140968"/>
            <a:chExt cx="5040560" cy="854080"/>
          </a:xfrm>
        </p:grpSpPr>
        <p:sp>
          <p:nvSpPr>
            <p:cNvPr id="14" name="文字方塊 2"/>
            <p:cNvSpPr txBox="1">
              <a:spLocks noChangeArrowheads="1"/>
            </p:cNvSpPr>
            <p:nvPr/>
          </p:nvSpPr>
          <p:spPr bwMode="auto">
            <a:xfrm>
              <a:off x="5076631" y="3140968"/>
              <a:ext cx="4031873" cy="854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TW" altLang="en-US" sz="3000" b="1" dirty="0">
                  <a:solidFill>
                    <a:srgbClr val="FC244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薪資相關資訊</a:t>
              </a:r>
              <a: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/>
              </a:r>
              <a:b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</a:br>
              <a:r>
                <a:rPr lang="zh-TW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均加密處理，符合資安需求</a:t>
              </a: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4067944" y="3140968"/>
              <a:ext cx="817912" cy="794961"/>
              <a:chOff x="10310326" y="154932"/>
              <a:chExt cx="914400" cy="888742"/>
            </a:xfrm>
          </p:grpSpPr>
          <p:sp>
            <p:nvSpPr>
              <p:cNvPr id="19" name="Oval 10"/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10323155" y="142103"/>
                <a:ext cx="888742" cy="914400"/>
              </a:xfrm>
              <a:prstGeom prst="ellipse">
                <a:avLst/>
              </a:prstGeom>
              <a:solidFill>
                <a:srgbClr val="FF2B2A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37"/>
              <p:cNvSpPr>
                <a:spLocks noChangeAspect="1" noEditPoints="1"/>
              </p:cNvSpPr>
              <p:nvPr/>
            </p:nvSpPr>
            <p:spPr bwMode="auto">
              <a:xfrm>
                <a:off x="10544889" y="356984"/>
                <a:ext cx="415636" cy="457200"/>
              </a:xfrm>
              <a:custGeom>
                <a:avLst/>
                <a:gdLst>
                  <a:gd name="T0" fmla="*/ 90 w 110"/>
                  <a:gd name="T1" fmla="*/ 25 h 121"/>
                  <a:gd name="T2" fmla="*/ 78 w 110"/>
                  <a:gd name="T3" fmla="*/ 37 h 121"/>
                  <a:gd name="T4" fmla="*/ 90 w 110"/>
                  <a:gd name="T5" fmla="*/ 50 h 121"/>
                  <a:gd name="T6" fmla="*/ 102 w 110"/>
                  <a:gd name="T7" fmla="*/ 37 h 121"/>
                  <a:gd name="T8" fmla="*/ 90 w 110"/>
                  <a:gd name="T9" fmla="*/ 25 h 121"/>
                  <a:gd name="T10" fmla="*/ 26 w 110"/>
                  <a:gd name="T11" fmla="*/ 121 h 121"/>
                  <a:gd name="T12" fmla="*/ 84 w 110"/>
                  <a:gd name="T13" fmla="*/ 121 h 121"/>
                  <a:gd name="T14" fmla="*/ 84 w 110"/>
                  <a:gd name="T15" fmla="*/ 70 h 121"/>
                  <a:gd name="T16" fmla="*/ 55 w 110"/>
                  <a:gd name="T17" fmla="*/ 41 h 121"/>
                  <a:gd name="T18" fmla="*/ 26 w 110"/>
                  <a:gd name="T19" fmla="*/ 70 h 121"/>
                  <a:gd name="T20" fmla="*/ 26 w 110"/>
                  <a:gd name="T21" fmla="*/ 121 h 121"/>
                  <a:gd name="T22" fmla="*/ 21 w 110"/>
                  <a:gd name="T23" fmla="*/ 70 h 121"/>
                  <a:gd name="T24" fmla="*/ 21 w 110"/>
                  <a:gd name="T25" fmla="*/ 110 h 121"/>
                  <a:gd name="T26" fmla="*/ 0 w 110"/>
                  <a:gd name="T27" fmla="*/ 110 h 121"/>
                  <a:gd name="T28" fmla="*/ 0 w 110"/>
                  <a:gd name="T29" fmla="*/ 74 h 121"/>
                  <a:gd name="T30" fmla="*/ 20 w 110"/>
                  <a:gd name="T31" fmla="*/ 54 h 121"/>
                  <a:gd name="T32" fmla="*/ 25 w 110"/>
                  <a:gd name="T33" fmla="*/ 55 h 121"/>
                  <a:gd name="T34" fmla="*/ 21 w 110"/>
                  <a:gd name="T35" fmla="*/ 70 h 121"/>
                  <a:gd name="T36" fmla="*/ 110 w 110"/>
                  <a:gd name="T37" fmla="*/ 110 h 121"/>
                  <a:gd name="T38" fmla="*/ 88 w 110"/>
                  <a:gd name="T39" fmla="*/ 110 h 121"/>
                  <a:gd name="T40" fmla="*/ 88 w 110"/>
                  <a:gd name="T41" fmla="*/ 70 h 121"/>
                  <a:gd name="T42" fmla="*/ 84 w 110"/>
                  <a:gd name="T43" fmla="*/ 55 h 121"/>
                  <a:gd name="T44" fmla="*/ 90 w 110"/>
                  <a:gd name="T45" fmla="*/ 54 h 121"/>
                  <a:gd name="T46" fmla="*/ 110 w 110"/>
                  <a:gd name="T47" fmla="*/ 74 h 121"/>
                  <a:gd name="T48" fmla="*/ 110 w 110"/>
                  <a:gd name="T49" fmla="*/ 110 h 121"/>
                  <a:gd name="T50" fmla="*/ 55 w 110"/>
                  <a:gd name="T51" fmla="*/ 0 h 121"/>
                  <a:gd name="T52" fmla="*/ 36 w 110"/>
                  <a:gd name="T53" fmla="*/ 18 h 121"/>
                  <a:gd name="T54" fmla="*/ 55 w 110"/>
                  <a:gd name="T55" fmla="*/ 37 h 121"/>
                  <a:gd name="T56" fmla="*/ 73 w 110"/>
                  <a:gd name="T57" fmla="*/ 18 h 121"/>
                  <a:gd name="T58" fmla="*/ 55 w 110"/>
                  <a:gd name="T59" fmla="*/ 0 h 121"/>
                  <a:gd name="T60" fmla="*/ 20 w 110"/>
                  <a:gd name="T61" fmla="*/ 25 h 121"/>
                  <a:gd name="T62" fmla="*/ 7 w 110"/>
                  <a:gd name="T63" fmla="*/ 37 h 121"/>
                  <a:gd name="T64" fmla="*/ 20 w 110"/>
                  <a:gd name="T65" fmla="*/ 50 h 121"/>
                  <a:gd name="T66" fmla="*/ 32 w 110"/>
                  <a:gd name="T67" fmla="*/ 37 h 121"/>
                  <a:gd name="T68" fmla="*/ 20 w 110"/>
                  <a:gd name="T69" fmla="*/ 2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0" h="121">
                    <a:moveTo>
                      <a:pt x="90" y="25"/>
                    </a:moveTo>
                    <a:cubicBezTo>
                      <a:pt x="83" y="25"/>
                      <a:pt x="78" y="30"/>
                      <a:pt x="78" y="37"/>
                    </a:cubicBezTo>
                    <a:cubicBezTo>
                      <a:pt x="78" y="44"/>
                      <a:pt x="83" y="50"/>
                      <a:pt x="90" y="50"/>
                    </a:cubicBezTo>
                    <a:cubicBezTo>
                      <a:pt x="97" y="50"/>
                      <a:pt x="102" y="44"/>
                      <a:pt x="102" y="37"/>
                    </a:cubicBezTo>
                    <a:cubicBezTo>
                      <a:pt x="102" y="30"/>
                      <a:pt x="97" y="25"/>
                      <a:pt x="90" y="25"/>
                    </a:cubicBezTo>
                    <a:close/>
                    <a:moveTo>
                      <a:pt x="26" y="121"/>
                    </a:moveTo>
                    <a:cubicBezTo>
                      <a:pt x="84" y="121"/>
                      <a:pt x="84" y="121"/>
                      <a:pt x="84" y="121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4" y="54"/>
                      <a:pt x="71" y="41"/>
                      <a:pt x="55" y="41"/>
                    </a:cubicBezTo>
                    <a:cubicBezTo>
                      <a:pt x="39" y="41"/>
                      <a:pt x="26" y="54"/>
                      <a:pt x="26" y="70"/>
                    </a:cubicBezTo>
                    <a:cubicBezTo>
                      <a:pt x="26" y="121"/>
                      <a:pt x="26" y="121"/>
                      <a:pt x="26" y="121"/>
                    </a:cubicBezTo>
                    <a:close/>
                    <a:moveTo>
                      <a:pt x="21" y="70"/>
                    </a:moveTo>
                    <a:cubicBezTo>
                      <a:pt x="21" y="110"/>
                      <a:pt x="21" y="110"/>
                      <a:pt x="21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9" y="54"/>
                      <a:pt x="20" y="54"/>
                    </a:cubicBezTo>
                    <a:cubicBezTo>
                      <a:pt x="22" y="54"/>
                      <a:pt x="23" y="55"/>
                      <a:pt x="25" y="55"/>
                    </a:cubicBezTo>
                    <a:cubicBezTo>
                      <a:pt x="23" y="60"/>
                      <a:pt x="21" y="65"/>
                      <a:pt x="21" y="70"/>
                    </a:cubicBezTo>
                    <a:close/>
                    <a:moveTo>
                      <a:pt x="110" y="110"/>
                    </a:moveTo>
                    <a:cubicBezTo>
                      <a:pt x="88" y="110"/>
                      <a:pt x="88" y="110"/>
                      <a:pt x="88" y="11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65"/>
                      <a:pt x="87" y="60"/>
                      <a:pt x="84" y="55"/>
                    </a:cubicBezTo>
                    <a:cubicBezTo>
                      <a:pt x="86" y="55"/>
                      <a:pt x="88" y="54"/>
                      <a:pt x="90" y="54"/>
                    </a:cubicBezTo>
                    <a:cubicBezTo>
                      <a:pt x="101" y="54"/>
                      <a:pt x="110" y="63"/>
                      <a:pt x="110" y="74"/>
                    </a:cubicBezTo>
                    <a:cubicBezTo>
                      <a:pt x="110" y="110"/>
                      <a:pt x="110" y="110"/>
                      <a:pt x="110" y="110"/>
                    </a:cubicBezTo>
                    <a:close/>
                    <a:moveTo>
                      <a:pt x="55" y="0"/>
                    </a:moveTo>
                    <a:cubicBezTo>
                      <a:pt x="45" y="0"/>
                      <a:pt x="36" y="8"/>
                      <a:pt x="36" y="18"/>
                    </a:cubicBezTo>
                    <a:cubicBezTo>
                      <a:pt x="36" y="28"/>
                      <a:pt x="45" y="37"/>
                      <a:pt x="55" y="37"/>
                    </a:cubicBezTo>
                    <a:cubicBezTo>
                      <a:pt x="65" y="37"/>
                      <a:pt x="73" y="28"/>
                      <a:pt x="73" y="18"/>
                    </a:cubicBezTo>
                    <a:cubicBezTo>
                      <a:pt x="73" y="8"/>
                      <a:pt x="65" y="0"/>
                      <a:pt x="55" y="0"/>
                    </a:cubicBezTo>
                    <a:close/>
                    <a:moveTo>
                      <a:pt x="20" y="25"/>
                    </a:moveTo>
                    <a:cubicBezTo>
                      <a:pt x="13" y="25"/>
                      <a:pt x="7" y="30"/>
                      <a:pt x="7" y="37"/>
                    </a:cubicBezTo>
                    <a:cubicBezTo>
                      <a:pt x="7" y="44"/>
                      <a:pt x="13" y="50"/>
                      <a:pt x="20" y="50"/>
                    </a:cubicBezTo>
                    <a:cubicBezTo>
                      <a:pt x="26" y="50"/>
                      <a:pt x="32" y="44"/>
                      <a:pt x="32" y="37"/>
                    </a:cubicBezTo>
                    <a:cubicBezTo>
                      <a:pt x="32" y="30"/>
                      <a:pt x="26" y="25"/>
                      <a:pt x="2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4067944" y="5527248"/>
            <a:ext cx="4677568" cy="854080"/>
            <a:chOff x="4067944" y="5815280"/>
            <a:chExt cx="4677568" cy="854080"/>
          </a:xfrm>
        </p:grpSpPr>
        <p:grpSp>
          <p:nvGrpSpPr>
            <p:cNvPr id="41" name="群組 40"/>
            <p:cNvGrpSpPr/>
            <p:nvPr/>
          </p:nvGrpSpPr>
          <p:grpSpPr>
            <a:xfrm>
              <a:off x="4067944" y="5818099"/>
              <a:ext cx="817912" cy="794961"/>
              <a:chOff x="10292936" y="1287971"/>
              <a:chExt cx="914400" cy="888742"/>
            </a:xfrm>
          </p:grpSpPr>
          <p:sp>
            <p:nvSpPr>
              <p:cNvPr id="20" name="Oval 10"/>
              <p:cNvSpPr>
                <a:spLocks noChangeAspect="1" noChangeArrowheads="1"/>
              </p:cNvSpPr>
              <p:nvPr/>
            </p:nvSpPr>
            <p:spPr bwMode="auto">
              <a:xfrm rot="5400000">
                <a:off x="10305765" y="1275142"/>
                <a:ext cx="888742" cy="914400"/>
              </a:xfrm>
              <a:prstGeom prst="ellipse">
                <a:avLst/>
              </a:prstGeom>
              <a:solidFill>
                <a:srgbClr val="85C40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34" name="Group 56"/>
              <p:cNvGrpSpPr>
                <a:grpSpLocks noChangeAspect="1"/>
              </p:cNvGrpSpPr>
              <p:nvPr/>
            </p:nvGrpSpPr>
            <p:grpSpPr>
              <a:xfrm>
                <a:off x="10564604" y="1490914"/>
                <a:ext cx="371062" cy="457200"/>
                <a:chOff x="4598988" y="3263900"/>
                <a:chExt cx="444500" cy="54768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Freeform 9"/>
                <p:cNvSpPr>
                  <a:spLocks/>
                </p:cNvSpPr>
                <p:nvPr/>
              </p:nvSpPr>
              <p:spPr bwMode="auto">
                <a:xfrm>
                  <a:off x="4598988" y="3465513"/>
                  <a:ext cx="444500" cy="263525"/>
                </a:xfrm>
                <a:custGeom>
                  <a:avLst/>
                  <a:gdLst/>
                  <a:ahLst/>
                  <a:cxnLst>
                    <a:cxn ang="0">
                      <a:pos x="83" y="99"/>
                    </a:cxn>
                    <a:cxn ang="0">
                      <a:pos x="0" y="11"/>
                    </a:cxn>
                    <a:cxn ang="0">
                      <a:pos x="11" y="0"/>
                    </a:cxn>
                    <a:cxn ang="0">
                      <a:pos x="22" y="11"/>
                    </a:cxn>
                    <a:cxn ang="0">
                      <a:pos x="83" y="76"/>
                    </a:cxn>
                    <a:cxn ang="0">
                      <a:pos x="145" y="11"/>
                    </a:cxn>
                    <a:cxn ang="0">
                      <a:pos x="156" y="0"/>
                    </a:cxn>
                    <a:cxn ang="0">
                      <a:pos x="167" y="11"/>
                    </a:cxn>
                    <a:cxn ang="0">
                      <a:pos x="83" y="99"/>
                    </a:cxn>
                  </a:cxnLst>
                  <a:rect l="0" t="0" r="r" b="b"/>
                  <a:pathLst>
                    <a:path w="167" h="99">
                      <a:moveTo>
                        <a:pt x="83" y="99"/>
                      </a:moveTo>
                      <a:cubicBezTo>
                        <a:pt x="37" y="99"/>
                        <a:pt x="0" y="59"/>
                        <a:pt x="0" y="11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7" y="0"/>
                        <a:pt x="22" y="5"/>
                        <a:pt x="22" y="11"/>
                      </a:cubicBezTo>
                      <a:cubicBezTo>
                        <a:pt x="22" y="47"/>
                        <a:pt x="49" y="76"/>
                        <a:pt x="83" y="76"/>
                      </a:cubicBezTo>
                      <a:cubicBezTo>
                        <a:pt x="117" y="76"/>
                        <a:pt x="145" y="47"/>
                        <a:pt x="145" y="11"/>
                      </a:cubicBezTo>
                      <a:cubicBezTo>
                        <a:pt x="145" y="5"/>
                        <a:pt x="150" y="0"/>
                        <a:pt x="156" y="0"/>
                      </a:cubicBezTo>
                      <a:cubicBezTo>
                        <a:pt x="162" y="0"/>
                        <a:pt x="167" y="5"/>
                        <a:pt x="167" y="11"/>
                      </a:cubicBezTo>
                      <a:cubicBezTo>
                        <a:pt x="167" y="59"/>
                        <a:pt x="130" y="99"/>
                        <a:pt x="83" y="9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6" name="Freeform 10"/>
                <p:cNvSpPr>
                  <a:spLocks/>
                </p:cNvSpPr>
                <p:nvPr/>
              </p:nvSpPr>
              <p:spPr bwMode="auto">
                <a:xfrm>
                  <a:off x="4724400" y="3263900"/>
                  <a:ext cx="193675" cy="374650"/>
                </a:xfrm>
                <a:custGeom>
                  <a:avLst/>
                  <a:gdLst/>
                  <a:ahLst/>
                  <a:cxnLst>
                    <a:cxn ang="0">
                      <a:pos x="57" y="95"/>
                    </a:cxn>
                    <a:cxn ang="0">
                      <a:pos x="57" y="75"/>
                    </a:cxn>
                    <a:cxn ang="0">
                      <a:pos x="73" y="75"/>
                    </a:cxn>
                    <a:cxn ang="0">
                      <a:pos x="73" y="62"/>
                    </a:cxn>
                    <a:cxn ang="0">
                      <a:pos x="57" y="62"/>
                    </a:cxn>
                    <a:cxn ang="0">
                      <a:pos x="57" y="42"/>
                    </a:cxn>
                    <a:cxn ang="0">
                      <a:pos x="73" y="42"/>
                    </a:cxn>
                    <a:cxn ang="0">
                      <a:pos x="73" y="36"/>
                    </a:cxn>
                    <a:cxn ang="0">
                      <a:pos x="36" y="0"/>
                    </a:cxn>
                    <a:cxn ang="0">
                      <a:pos x="0" y="36"/>
                    </a:cxn>
                    <a:cxn ang="0">
                      <a:pos x="0" y="42"/>
                    </a:cxn>
                    <a:cxn ang="0">
                      <a:pos x="15" y="42"/>
                    </a:cxn>
                    <a:cxn ang="0">
                      <a:pos x="15" y="62"/>
                    </a:cxn>
                    <a:cxn ang="0">
                      <a:pos x="0" y="62"/>
                    </a:cxn>
                    <a:cxn ang="0">
                      <a:pos x="0" y="75"/>
                    </a:cxn>
                    <a:cxn ang="0">
                      <a:pos x="15" y="75"/>
                    </a:cxn>
                    <a:cxn ang="0">
                      <a:pos x="15" y="95"/>
                    </a:cxn>
                    <a:cxn ang="0">
                      <a:pos x="0" y="95"/>
                    </a:cxn>
                    <a:cxn ang="0">
                      <a:pos x="0" y="104"/>
                    </a:cxn>
                    <a:cxn ang="0">
                      <a:pos x="36" y="141"/>
                    </a:cxn>
                    <a:cxn ang="0">
                      <a:pos x="73" y="104"/>
                    </a:cxn>
                    <a:cxn ang="0">
                      <a:pos x="73" y="95"/>
                    </a:cxn>
                    <a:cxn ang="0">
                      <a:pos x="57" y="95"/>
                    </a:cxn>
                  </a:cxnLst>
                  <a:rect l="0" t="0" r="r" b="b"/>
                  <a:pathLst>
                    <a:path w="73" h="141">
                      <a:moveTo>
                        <a:pt x="57" y="95"/>
                      </a:moveTo>
                      <a:cubicBezTo>
                        <a:pt x="57" y="75"/>
                        <a:pt x="57" y="75"/>
                        <a:pt x="57" y="75"/>
                      </a:cubicBezTo>
                      <a:cubicBezTo>
                        <a:pt x="73" y="75"/>
                        <a:pt x="73" y="75"/>
                        <a:pt x="73" y="75"/>
                      </a:cubicBezTo>
                      <a:cubicBezTo>
                        <a:pt x="73" y="62"/>
                        <a:pt x="73" y="62"/>
                        <a:pt x="73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73" y="42"/>
                        <a:pt x="73" y="42"/>
                        <a:pt x="73" y="42"/>
                      </a:cubicBezTo>
                      <a:cubicBezTo>
                        <a:pt x="73" y="36"/>
                        <a:pt x="73" y="36"/>
                        <a:pt x="73" y="36"/>
                      </a:cubicBezTo>
                      <a:cubicBezTo>
                        <a:pt x="73" y="16"/>
                        <a:pt x="57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15" y="42"/>
                        <a:pt x="15" y="42"/>
                        <a:pt x="15" y="4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5" y="75"/>
                        <a:pt x="15" y="75"/>
                        <a:pt x="15" y="75"/>
                      </a:cubicBezTo>
                      <a:cubicBezTo>
                        <a:pt x="15" y="95"/>
                        <a:pt x="15" y="95"/>
                        <a:pt x="15" y="95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25"/>
                        <a:pt x="16" y="141"/>
                        <a:pt x="36" y="141"/>
                      </a:cubicBezTo>
                      <a:cubicBezTo>
                        <a:pt x="57" y="141"/>
                        <a:pt x="73" y="125"/>
                        <a:pt x="73" y="104"/>
                      </a:cubicBezTo>
                      <a:cubicBezTo>
                        <a:pt x="73" y="95"/>
                        <a:pt x="73" y="95"/>
                        <a:pt x="73" y="95"/>
                      </a:cubicBezTo>
                      <a:lnTo>
                        <a:pt x="57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7" name="Rectangle 11"/>
                <p:cNvSpPr>
                  <a:spLocks noChangeArrowheads="1"/>
                </p:cNvSpPr>
                <p:nvPr/>
              </p:nvSpPr>
              <p:spPr bwMode="auto">
                <a:xfrm>
                  <a:off x="4783138" y="3705225"/>
                  <a:ext cx="76200" cy="7143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8" name="Rectangle 12"/>
                <p:cNvSpPr>
                  <a:spLocks noChangeArrowheads="1"/>
                </p:cNvSpPr>
                <p:nvPr/>
              </p:nvSpPr>
              <p:spPr bwMode="auto">
                <a:xfrm>
                  <a:off x="4684713" y="3757613"/>
                  <a:ext cx="271462" cy="539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3" name="文字方塊 2"/>
            <p:cNvSpPr txBox="1">
              <a:spLocks noChangeArrowheads="1"/>
            </p:cNvSpPr>
            <p:nvPr/>
          </p:nvSpPr>
          <p:spPr bwMode="auto">
            <a:xfrm>
              <a:off x="5034240" y="5815280"/>
              <a:ext cx="3711272" cy="854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TW" altLang="en-US" sz="30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密碼強度</a:t>
              </a:r>
              <a: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/>
              </a:r>
              <a:b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</a:br>
              <a:r>
                <a:rPr lang="zh-TW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可配合資訊安全政策設定</a:t>
              </a:r>
              <a:endParaRPr lang="en-US" altLang="zh-TW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4067944" y="4375120"/>
            <a:ext cx="4716016" cy="854080"/>
            <a:chOff x="4067944" y="4509120"/>
            <a:chExt cx="4716016" cy="854080"/>
          </a:xfrm>
        </p:grpSpPr>
        <p:grpSp>
          <p:nvGrpSpPr>
            <p:cNvPr id="39" name="群組 38"/>
            <p:cNvGrpSpPr/>
            <p:nvPr/>
          </p:nvGrpSpPr>
          <p:grpSpPr>
            <a:xfrm>
              <a:off x="4067944" y="4509120"/>
              <a:ext cx="817912" cy="794961"/>
              <a:chOff x="10292936" y="3564986"/>
              <a:chExt cx="914400" cy="888742"/>
            </a:xfrm>
          </p:grpSpPr>
          <p:sp>
            <p:nvSpPr>
              <p:cNvPr id="22" name="Oval 10"/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305765" y="3552157"/>
                <a:ext cx="888742" cy="914400"/>
              </a:xfrm>
              <a:prstGeom prst="ellipse">
                <a:avLst/>
              </a:prstGeom>
              <a:solidFill>
                <a:srgbClr val="FFA803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Freeform 172"/>
              <p:cNvSpPr>
                <a:spLocks noChangeAspect="1" noEditPoints="1"/>
              </p:cNvSpPr>
              <p:nvPr/>
            </p:nvSpPr>
            <p:spPr bwMode="auto">
              <a:xfrm>
                <a:off x="10564604" y="3753657"/>
                <a:ext cx="332509" cy="457200"/>
              </a:xfrm>
              <a:custGeom>
                <a:avLst/>
                <a:gdLst>
                  <a:gd name="T0" fmla="*/ 67 w 88"/>
                  <a:gd name="T1" fmla="*/ 53 h 121"/>
                  <a:gd name="T2" fmla="*/ 21 w 88"/>
                  <a:gd name="T3" fmla="*/ 53 h 121"/>
                  <a:gd name="T4" fmla="*/ 21 w 88"/>
                  <a:gd name="T5" fmla="*/ 37 h 121"/>
                  <a:gd name="T6" fmla="*/ 44 w 88"/>
                  <a:gd name="T7" fmla="*/ 14 h 121"/>
                  <a:gd name="T8" fmla="*/ 67 w 88"/>
                  <a:gd name="T9" fmla="*/ 37 h 121"/>
                  <a:gd name="T10" fmla="*/ 67 w 88"/>
                  <a:gd name="T11" fmla="*/ 53 h 121"/>
                  <a:gd name="T12" fmla="*/ 52 w 88"/>
                  <a:gd name="T13" fmla="*/ 89 h 121"/>
                  <a:gd name="T14" fmla="*/ 52 w 88"/>
                  <a:gd name="T15" fmla="*/ 103 h 121"/>
                  <a:gd name="T16" fmla="*/ 46 w 88"/>
                  <a:gd name="T17" fmla="*/ 110 h 121"/>
                  <a:gd name="T18" fmla="*/ 39 w 88"/>
                  <a:gd name="T19" fmla="*/ 103 h 121"/>
                  <a:gd name="T20" fmla="*/ 39 w 88"/>
                  <a:gd name="T21" fmla="*/ 89 h 121"/>
                  <a:gd name="T22" fmla="*/ 35 w 88"/>
                  <a:gd name="T23" fmla="*/ 80 h 121"/>
                  <a:gd name="T24" fmla="*/ 46 w 88"/>
                  <a:gd name="T25" fmla="*/ 70 h 121"/>
                  <a:gd name="T26" fmla="*/ 56 w 88"/>
                  <a:gd name="T27" fmla="*/ 80 h 121"/>
                  <a:gd name="T28" fmla="*/ 52 w 88"/>
                  <a:gd name="T29" fmla="*/ 89 h 121"/>
                  <a:gd name="T30" fmla="*/ 81 w 88"/>
                  <a:gd name="T31" fmla="*/ 53 h 121"/>
                  <a:gd name="T32" fmla="*/ 81 w 88"/>
                  <a:gd name="T33" fmla="*/ 37 h 121"/>
                  <a:gd name="T34" fmla="*/ 44 w 88"/>
                  <a:gd name="T35" fmla="*/ 0 h 121"/>
                  <a:gd name="T36" fmla="*/ 7 w 88"/>
                  <a:gd name="T37" fmla="*/ 37 h 121"/>
                  <a:gd name="T38" fmla="*/ 7 w 88"/>
                  <a:gd name="T39" fmla="*/ 53 h 121"/>
                  <a:gd name="T40" fmla="*/ 0 w 88"/>
                  <a:gd name="T41" fmla="*/ 53 h 121"/>
                  <a:gd name="T42" fmla="*/ 0 w 88"/>
                  <a:gd name="T43" fmla="*/ 121 h 121"/>
                  <a:gd name="T44" fmla="*/ 88 w 88"/>
                  <a:gd name="T45" fmla="*/ 121 h 121"/>
                  <a:gd name="T46" fmla="*/ 88 w 88"/>
                  <a:gd name="T47" fmla="*/ 53 h 121"/>
                  <a:gd name="T48" fmla="*/ 81 w 88"/>
                  <a:gd name="T49" fmla="*/ 5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21">
                    <a:moveTo>
                      <a:pt x="67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24"/>
                      <a:pt x="31" y="14"/>
                      <a:pt x="44" y="14"/>
                    </a:cubicBezTo>
                    <a:cubicBezTo>
                      <a:pt x="57" y="14"/>
                      <a:pt x="67" y="24"/>
                      <a:pt x="67" y="37"/>
                    </a:cubicBezTo>
                    <a:cubicBezTo>
                      <a:pt x="67" y="53"/>
                      <a:pt x="67" y="53"/>
                      <a:pt x="67" y="53"/>
                    </a:cubicBezTo>
                    <a:close/>
                    <a:moveTo>
                      <a:pt x="52" y="89"/>
                    </a:moveTo>
                    <a:cubicBezTo>
                      <a:pt x="52" y="103"/>
                      <a:pt x="52" y="103"/>
                      <a:pt x="52" y="103"/>
                    </a:cubicBezTo>
                    <a:cubicBezTo>
                      <a:pt x="52" y="107"/>
                      <a:pt x="49" y="110"/>
                      <a:pt x="46" y="110"/>
                    </a:cubicBezTo>
                    <a:cubicBezTo>
                      <a:pt x="42" y="110"/>
                      <a:pt x="39" y="107"/>
                      <a:pt x="39" y="103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7" y="87"/>
                      <a:pt x="35" y="84"/>
                      <a:pt x="35" y="80"/>
                    </a:cubicBezTo>
                    <a:cubicBezTo>
                      <a:pt x="35" y="74"/>
                      <a:pt x="40" y="70"/>
                      <a:pt x="46" y="70"/>
                    </a:cubicBezTo>
                    <a:cubicBezTo>
                      <a:pt x="52" y="70"/>
                      <a:pt x="56" y="74"/>
                      <a:pt x="56" y="80"/>
                    </a:cubicBezTo>
                    <a:cubicBezTo>
                      <a:pt x="56" y="84"/>
                      <a:pt x="55" y="87"/>
                      <a:pt x="52" y="89"/>
                    </a:cubicBezTo>
                    <a:close/>
                    <a:moveTo>
                      <a:pt x="81" y="53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17"/>
                      <a:pt x="64" y="0"/>
                      <a:pt x="44" y="0"/>
                    </a:cubicBezTo>
                    <a:cubicBezTo>
                      <a:pt x="24" y="0"/>
                      <a:pt x="7" y="17"/>
                      <a:pt x="7" y="37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文字方塊 2"/>
            <p:cNvSpPr txBox="1">
              <a:spLocks noChangeArrowheads="1"/>
            </p:cNvSpPr>
            <p:nvPr/>
          </p:nvSpPr>
          <p:spPr bwMode="auto">
            <a:xfrm>
              <a:off x="5072688" y="4509120"/>
              <a:ext cx="3711272" cy="854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TW" altLang="en-US" sz="3000" b="1" dirty="0">
                  <a:solidFill>
                    <a:srgbClr val="FFAA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薪資條密碼</a:t>
              </a:r>
              <a: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/>
              </a:r>
              <a:br>
                <a:rPr lang="en-US" altLang="zh-TW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</a:br>
              <a:r>
                <a:rPr lang="zh-TW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與一般登入帳號密碼分開</a:t>
              </a:r>
            </a:p>
          </p:txBody>
        </p:sp>
      </p:grpSp>
      <p:pic>
        <p:nvPicPr>
          <p:cNvPr id="51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45385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8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interinfo\Desktop\p3-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4772" y="4702707"/>
            <a:ext cx="2548572" cy="218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1806" y="6237312"/>
            <a:ext cx="330311" cy="33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4130" y="5085184"/>
            <a:ext cx="448150" cy="42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499992" y="836712"/>
            <a:ext cx="4813010" cy="1143000"/>
          </a:xfrm>
        </p:spPr>
        <p:txBody>
          <a:bodyPr>
            <a:normAutofit/>
          </a:bodyPr>
          <a:lstStyle/>
          <a:p>
            <a:r>
              <a:rPr lang="zh-TW" altLang="en-US" sz="3500" b="1" dirty="0">
                <a:latin typeface="微軟正黑體" pitchFamily="34" charset="-120"/>
                <a:ea typeface="微軟正黑體" pitchFamily="34" charset="-120"/>
                <a:cs typeface="Arial" charset="0"/>
              </a:rPr>
              <a:t>法令變更修正的保證</a:t>
            </a:r>
            <a:endParaRPr lang="zh-TW" altLang="en-US" sz="3500" dirty="0"/>
          </a:p>
        </p:txBody>
      </p:sp>
      <p:grpSp>
        <p:nvGrpSpPr>
          <p:cNvPr id="4" name="群組 3"/>
          <p:cNvGrpSpPr/>
          <p:nvPr/>
        </p:nvGrpSpPr>
        <p:grpSpPr>
          <a:xfrm>
            <a:off x="234194" y="332656"/>
            <a:ext cx="4481822" cy="6336704"/>
            <a:chOff x="265422" y="287402"/>
            <a:chExt cx="4666618" cy="6597982"/>
          </a:xfrm>
        </p:grpSpPr>
        <p:pic>
          <p:nvPicPr>
            <p:cNvPr id="2050" name="Picture 2" descr="C:\Users\interinfo\Desktop\ipad_pp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700260" y="1253084"/>
              <a:ext cx="6597982" cy="4666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interinfo\Desktop\圖片1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946395"/>
              <a:ext cx="4248472" cy="532859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字方塊 2"/>
          <p:cNvSpPr txBox="1">
            <a:spLocks noChangeArrowheads="1"/>
          </p:cNvSpPr>
          <p:nvPr/>
        </p:nvSpPr>
        <p:spPr bwMode="auto">
          <a:xfrm>
            <a:off x="4997802" y="1694998"/>
            <a:ext cx="245451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勞退金上路</a:t>
            </a:r>
            <a:endParaRPr lang="en-US" altLang="zh-TW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4526" y="5085184"/>
            <a:ext cx="475866" cy="42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2"/>
          <p:cNvSpPr txBox="1">
            <a:spLocks noChangeArrowheads="1"/>
          </p:cNvSpPr>
          <p:nvPr/>
        </p:nvSpPr>
        <p:spPr bwMode="auto">
          <a:xfrm>
            <a:off x="5004048" y="4387170"/>
            <a:ext cx="206979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一例一休</a:t>
            </a:r>
            <a:endParaRPr lang="en-US" altLang="zh-TW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  <p:sp>
        <p:nvSpPr>
          <p:cNvPr id="13" name="文字方塊 2"/>
          <p:cNvSpPr txBox="1">
            <a:spLocks noChangeArrowheads="1"/>
          </p:cNvSpPr>
          <p:nvPr/>
        </p:nvSpPr>
        <p:spPr bwMode="auto">
          <a:xfrm>
            <a:off x="5004048" y="2221120"/>
            <a:ext cx="206979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法院扣款</a:t>
            </a:r>
            <a:endParaRPr lang="en-US" altLang="zh-TW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  <p:sp>
        <p:nvSpPr>
          <p:cNvPr id="14" name="文字方塊 2"/>
          <p:cNvSpPr txBox="1">
            <a:spLocks noChangeArrowheads="1"/>
          </p:cNvSpPr>
          <p:nvPr/>
        </p:nvSpPr>
        <p:spPr bwMode="auto">
          <a:xfrm>
            <a:off x="5004048" y="2747242"/>
            <a:ext cx="39934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國稅局申報格式變更</a:t>
            </a:r>
          </a:p>
        </p:txBody>
      </p:sp>
      <p:sp>
        <p:nvSpPr>
          <p:cNvPr id="15" name="文字方塊 2"/>
          <p:cNvSpPr txBox="1">
            <a:spLocks noChangeArrowheads="1"/>
          </p:cNvSpPr>
          <p:nvPr/>
        </p:nvSpPr>
        <p:spPr bwMode="auto">
          <a:xfrm>
            <a:off x="5004048" y="3279174"/>
            <a:ext cx="322395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勞健保級距調整</a:t>
            </a:r>
          </a:p>
        </p:txBody>
      </p:sp>
      <p:sp>
        <p:nvSpPr>
          <p:cNvPr id="16" name="文字方塊 2"/>
          <p:cNvSpPr txBox="1">
            <a:spLocks noChangeArrowheads="1"/>
          </p:cNvSpPr>
          <p:nvPr/>
        </p:nvSpPr>
        <p:spPr bwMode="auto">
          <a:xfrm>
            <a:off x="5004048" y="3833172"/>
            <a:ext cx="206979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二代健保</a:t>
            </a:r>
            <a:endParaRPr lang="en-US" altLang="zh-TW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9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1"/>
          <p:cNvSpPr/>
          <p:nvPr/>
        </p:nvSpPr>
        <p:spPr>
          <a:xfrm>
            <a:off x="-36512" y="-28855"/>
            <a:ext cx="91676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5229200"/>
            <a:ext cx="1397112" cy="1397112"/>
          </a:xfrm>
          <a:prstGeom prst="rect">
            <a:avLst/>
          </a:prstGeom>
        </p:spPr>
      </p:pic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827584" y="-18256"/>
            <a:ext cx="6696744" cy="1143000"/>
          </a:xfrm>
        </p:spPr>
        <p:txBody>
          <a:bodyPr>
            <a:normAutofit/>
          </a:bodyPr>
          <a:lstStyle/>
          <a:p>
            <a:r>
              <a:rPr lang="zh-TW" altLang="en-US" sz="5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提供精質客戶服務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105142" y="1556792"/>
            <a:ext cx="1954690" cy="110671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ct val="65000"/>
              <a:buNone/>
            </a:pPr>
            <a:r>
              <a:rPr lang="zh-TW" altLang="en-US" sz="3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法規最新</a:t>
            </a:r>
            <a:r>
              <a:rPr lang="en-US" altLang="zh-TW" sz="3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/>
            </a:r>
            <a:br>
              <a:rPr lang="en-US" altLang="zh-TW" sz="3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</a:br>
            <a:r>
              <a:rPr lang="zh-TW" altLang="en-US" sz="3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資訊公告</a:t>
            </a:r>
            <a:endParaRPr lang="zh-TW" altLang="en-US" sz="3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899592" y="2727090"/>
            <a:ext cx="1799332" cy="3072123"/>
            <a:chOff x="1962150" y="2438400"/>
            <a:chExt cx="2559050" cy="436924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6" name="Picture 2" descr="C:\Users\interinfo\Desktop\P01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150" y="3545099"/>
              <a:ext cx="2559050" cy="326254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橢圓 45"/>
            <p:cNvSpPr/>
            <p:nvPr/>
          </p:nvSpPr>
          <p:spPr>
            <a:xfrm>
              <a:off x="2835080" y="2438400"/>
              <a:ext cx="1233257" cy="1233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178147" y="2438400"/>
              <a:ext cx="627408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TW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703143" y="2870362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258122" y="3231849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781441" y="2870362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3592190" y="2708920"/>
            <a:ext cx="1799332" cy="3072123"/>
            <a:chOff x="5314950" y="2412558"/>
            <a:chExt cx="2559050" cy="436924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52" name="Picture 2" descr="C:\Users\interinfo\Desktop\P01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950" y="3519257"/>
              <a:ext cx="2559050" cy="3262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橢圓 52"/>
            <p:cNvSpPr/>
            <p:nvPr/>
          </p:nvSpPr>
          <p:spPr>
            <a:xfrm>
              <a:off x="6187880" y="2412558"/>
              <a:ext cx="1233257" cy="1233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490695" y="2412558"/>
              <a:ext cx="627408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TW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7015692" y="2844520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606046" y="3218634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196401" y="2844520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00192" y="2708920"/>
            <a:ext cx="1799332" cy="3072123"/>
            <a:chOff x="8667750" y="2412558"/>
            <a:chExt cx="2559050" cy="436924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60" name="群組 59"/>
            <p:cNvGrpSpPr/>
            <p:nvPr/>
          </p:nvGrpSpPr>
          <p:grpSpPr>
            <a:xfrm>
              <a:off x="8667750" y="2412558"/>
              <a:ext cx="2559050" cy="4369242"/>
              <a:chOff x="2235200" y="3048000"/>
              <a:chExt cx="2559050" cy="4369242"/>
            </a:xfrm>
          </p:grpSpPr>
          <p:pic>
            <p:nvPicPr>
              <p:cNvPr id="65" name="Picture 2" descr="C:\Users\interinfo\Desktop\P01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5200" y="4154699"/>
                <a:ext cx="2559050" cy="3262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橢圓 65"/>
              <p:cNvSpPr/>
              <p:nvPr/>
            </p:nvSpPr>
            <p:spPr>
              <a:xfrm>
                <a:off x="3108130" y="3048000"/>
                <a:ext cx="1233257" cy="12332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1" name="文字方塊 60"/>
            <p:cNvSpPr txBox="1"/>
            <p:nvPr/>
          </p:nvSpPr>
          <p:spPr>
            <a:xfrm>
              <a:off x="9843605" y="2430714"/>
              <a:ext cx="627408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TW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373367" y="2844520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963722" y="3218634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9554076" y="2844520"/>
              <a:ext cx="44502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圖片 6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310" y="5231925"/>
            <a:ext cx="1397112" cy="13971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740" y="5231925"/>
            <a:ext cx="1397112" cy="1397112"/>
          </a:xfrm>
          <a:prstGeom prst="rect">
            <a:avLst/>
          </a:prstGeom>
        </p:spPr>
      </p:pic>
      <p:pic>
        <p:nvPicPr>
          <p:cNvPr id="72" name="Picture 3" descr="C:\Users\interinfo\Desktop\指針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7748" y="3012585"/>
            <a:ext cx="138379" cy="326179"/>
          </a:xfrm>
          <a:prstGeom prst="rect">
            <a:avLst/>
          </a:prstGeom>
          <a:noFill/>
          <a:effectLst>
            <a:innerShdw blurRad="63500" dist="50800" dir="5400000">
              <a:prstClr val="black">
                <a:alpha val="50000"/>
              </a:prstClr>
            </a:innerShdw>
          </a:effectLst>
          <a:extLst/>
        </p:spPr>
      </p:pic>
      <p:pic>
        <p:nvPicPr>
          <p:cNvPr id="73" name="Picture 3" descr="C:\Users\interinfo\Desktop\指針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269" y="2980620"/>
            <a:ext cx="138379" cy="326179"/>
          </a:xfrm>
          <a:prstGeom prst="rect">
            <a:avLst/>
          </a:prstGeom>
          <a:noFill/>
          <a:effectLst>
            <a:innerShdw blurRad="63500" dist="50800" dir="5400000">
              <a:prstClr val="black">
                <a:alpha val="50000"/>
              </a:prstClr>
            </a:innerShdw>
          </a:effectLst>
          <a:extLst/>
        </p:spPr>
      </p:pic>
      <p:pic>
        <p:nvPicPr>
          <p:cNvPr id="74" name="Picture 3" descr="C:\Users\interinfo\Desktop\指針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348" y="3020146"/>
            <a:ext cx="138379" cy="326179"/>
          </a:xfrm>
          <a:prstGeom prst="rect">
            <a:avLst/>
          </a:prstGeom>
          <a:noFill/>
          <a:effectLst>
            <a:innerShdw blurRad="63500" dist="50800" dir="5400000">
              <a:prstClr val="black">
                <a:alpha val="50000"/>
              </a:prstClr>
            </a:innerShdw>
          </a:effectLst>
          <a:extLst/>
        </p:spPr>
      </p:pic>
      <p:sp>
        <p:nvSpPr>
          <p:cNvPr id="11" name="文字方塊 10"/>
          <p:cNvSpPr txBox="1"/>
          <p:nvPr/>
        </p:nvSpPr>
        <p:spPr>
          <a:xfrm>
            <a:off x="432289" y="1412776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>
                <a:solidFill>
                  <a:srgbClr val="FFC000"/>
                </a:solidFill>
              </a:rPr>
              <a:t>1</a:t>
            </a:r>
            <a:endParaRPr lang="zh-TW" altLang="en-US" sz="8000" dirty="0">
              <a:solidFill>
                <a:srgbClr val="FFC000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096585" y="1340768"/>
            <a:ext cx="2456700" cy="1323439"/>
            <a:chOff x="3096585" y="1340768"/>
            <a:chExt cx="2456700" cy="1323439"/>
          </a:xfrm>
        </p:grpSpPr>
        <p:sp>
          <p:nvSpPr>
            <p:cNvPr id="22" name="內容版面配置區 1"/>
            <p:cNvSpPr txBox="1">
              <a:spLocks/>
            </p:cNvSpPr>
            <p:nvPr/>
          </p:nvSpPr>
          <p:spPr>
            <a:xfrm>
              <a:off x="3759604" y="1484784"/>
              <a:ext cx="1793681" cy="10018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SzPct val="65000"/>
                <a:buNone/>
              </a:pPr>
              <a:r>
                <a:rPr lang="zh-TW" altLang="en-US" sz="30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客服系統</a:t>
              </a:r>
              <a:endParaRPr lang="en-US" altLang="zh-TW" sz="3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endParaRPr>
            </a:p>
            <a:p>
              <a:pPr marL="0" indent="0">
                <a:spcBef>
                  <a:spcPts val="0"/>
                </a:spcBef>
                <a:spcAft>
                  <a:spcPts val="600"/>
                </a:spcAft>
                <a:buSzPct val="65000"/>
                <a:buNone/>
              </a:pPr>
              <a:r>
                <a:rPr lang="zh-TW" altLang="en-US" sz="3000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客服人員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096585" y="1340768"/>
              <a:ext cx="75533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0" dirty="0">
                  <a:solidFill>
                    <a:schemeClr val="accent3"/>
                  </a:solidFill>
                </a:rPr>
                <a:t>2</a:t>
              </a:r>
              <a:endParaRPr lang="zh-TW" altLang="en-US" sz="8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760881" y="1340768"/>
            <a:ext cx="2456323" cy="1340218"/>
            <a:chOff x="5760881" y="1340768"/>
            <a:chExt cx="2456323" cy="1340218"/>
          </a:xfrm>
        </p:grpSpPr>
        <p:sp>
          <p:nvSpPr>
            <p:cNvPr id="21" name="內容版面配置區 1"/>
            <p:cNvSpPr txBox="1">
              <a:spLocks/>
            </p:cNvSpPr>
            <p:nvPr/>
          </p:nvSpPr>
          <p:spPr>
            <a:xfrm>
              <a:off x="6408501" y="1484784"/>
              <a:ext cx="1808703" cy="11962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SzPct val="65000"/>
                <a:buNone/>
              </a:pPr>
              <a:r>
                <a:rPr lang="zh-TW" altLang="en-US" sz="3000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常見問題</a:t>
              </a:r>
              <a:endParaRPr lang="en-US" altLang="zh-TW" sz="3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endParaRPr>
            </a:p>
            <a:p>
              <a:pPr marL="0" indent="0">
                <a:spcBef>
                  <a:spcPts val="0"/>
                </a:spcBef>
                <a:spcAft>
                  <a:spcPts val="600"/>
                </a:spcAft>
                <a:buSzPct val="65000"/>
                <a:buNone/>
              </a:pPr>
              <a:r>
                <a:rPr lang="zh-TW" altLang="en-US" sz="3000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Arial" charset="0"/>
                </a:rPr>
                <a:t>知識區</a:t>
              </a:r>
              <a:endParaRPr lang="en-US" altLang="zh-TW" sz="3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5760881" y="1340768"/>
              <a:ext cx="75533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0" dirty="0">
                  <a:solidFill>
                    <a:srgbClr val="00B0F0"/>
                  </a:solidFill>
                </a:rPr>
                <a:t>3</a:t>
              </a:r>
              <a:endParaRPr lang="zh-TW" altLang="en-US" sz="80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0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071934"/>
            </a:gs>
            <a:gs pos="35000">
              <a:srgbClr val="0E335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橢圓 90"/>
          <p:cNvSpPr/>
          <p:nvPr/>
        </p:nvSpPr>
        <p:spPr>
          <a:xfrm rot="21040021">
            <a:off x="1334802" y="1403570"/>
            <a:ext cx="8208236" cy="4035096"/>
          </a:xfrm>
          <a:prstGeom prst="ellipse">
            <a:avLst/>
          </a:prstGeom>
          <a:noFill/>
          <a:ln w="28575">
            <a:solidFill>
              <a:srgbClr val="FFCC66">
                <a:alpha val="5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 rot="21040021">
            <a:off x="231510" y="1138205"/>
            <a:ext cx="9424639" cy="4633069"/>
          </a:xfrm>
          <a:prstGeom prst="ellipse">
            <a:avLst/>
          </a:prstGeom>
          <a:noFill/>
          <a:ln w="28575">
            <a:solidFill>
              <a:srgbClr val="FFCC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60" name="群組 1059"/>
          <p:cNvGrpSpPr/>
          <p:nvPr/>
        </p:nvGrpSpPr>
        <p:grpSpPr>
          <a:xfrm>
            <a:off x="5076056" y="692696"/>
            <a:ext cx="1800200" cy="1062259"/>
            <a:chOff x="5004048" y="755563"/>
            <a:chExt cx="1800200" cy="1062259"/>
          </a:xfrm>
        </p:grpSpPr>
        <p:sp>
          <p:nvSpPr>
            <p:cNvPr id="7" name="文字方塊 6"/>
            <p:cNvSpPr txBox="1"/>
            <p:nvPr/>
          </p:nvSpPr>
          <p:spPr>
            <a:xfrm>
              <a:off x="5004048" y="1340768"/>
              <a:ext cx="1800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客服收單</a:t>
              </a:r>
            </a:p>
          </p:txBody>
        </p:sp>
        <p:pic>
          <p:nvPicPr>
            <p:cNvPr id="1033" name="Picture 9" descr="C:\Users\interinfo\Desktop\20170907_HRAIR_PPT\ppt_img\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165558">
              <a:off x="5250432" y="755563"/>
              <a:ext cx="1032202" cy="547067"/>
            </a:xfrm>
            <a:prstGeom prst="rect">
              <a:avLst/>
            </a:prstGeom>
            <a:noFill/>
            <a:effectLst>
              <a:glow rad="101600">
                <a:srgbClr val="00B0F0">
                  <a:alpha val="2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C:\Users\interinfo\Desktop\20170907_HRAIR_PPT\ppt_img\s6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5701">
            <a:off x="2004907" y="1068374"/>
            <a:ext cx="542181" cy="5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群組 1057"/>
          <p:cNvGrpSpPr/>
          <p:nvPr/>
        </p:nvGrpSpPr>
        <p:grpSpPr>
          <a:xfrm>
            <a:off x="559999" y="1916832"/>
            <a:ext cx="1635737" cy="1321437"/>
            <a:chOff x="539552" y="1891539"/>
            <a:chExt cx="1635737" cy="1321437"/>
          </a:xfrm>
        </p:grpSpPr>
        <p:sp>
          <p:nvSpPr>
            <p:cNvPr id="5" name="文字方塊 4"/>
            <p:cNvSpPr txBox="1"/>
            <p:nvPr/>
          </p:nvSpPr>
          <p:spPr>
            <a:xfrm>
              <a:off x="539552" y="2735922"/>
              <a:ext cx="16357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客戶提問</a:t>
              </a:r>
            </a:p>
          </p:txBody>
        </p:sp>
        <p:pic>
          <p:nvPicPr>
            <p:cNvPr id="1032" name="Picture 8" descr="C:\Users\interinfo\Desktop\20170907_HRAIR_PPT\ppt_img\s1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8065">
              <a:off x="874299" y="1891539"/>
              <a:ext cx="852419" cy="85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C:\Users\interinfo\Desktop\20170907_HRAIR_PPT\ppt_img\s1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6966" y="-1271350"/>
            <a:ext cx="2972158" cy="29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9" name="群組 1058"/>
          <p:cNvGrpSpPr/>
          <p:nvPr/>
        </p:nvGrpSpPr>
        <p:grpSpPr>
          <a:xfrm>
            <a:off x="2627784" y="1052736"/>
            <a:ext cx="2756371" cy="1208958"/>
            <a:chOff x="2339752" y="1067914"/>
            <a:chExt cx="2756371" cy="1208958"/>
          </a:xfrm>
        </p:grpSpPr>
        <p:sp>
          <p:nvSpPr>
            <p:cNvPr id="6" name="文字方塊 5"/>
            <p:cNvSpPr txBox="1"/>
            <p:nvPr/>
          </p:nvSpPr>
          <p:spPr>
            <a:xfrm>
              <a:off x="2339752" y="1799818"/>
              <a:ext cx="275637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系統寄發</a:t>
              </a:r>
              <a:r>
                <a:rPr lang="en-US" altLang="zh-TW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E-Mail</a:t>
              </a:r>
              <a:endParaRPr lang="zh-TW" altLang="en-US" sz="25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3171957" y="1067914"/>
              <a:ext cx="659896" cy="659896"/>
              <a:chOff x="2512395" y="1316522"/>
              <a:chExt cx="983918" cy="983918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512395" y="1316522"/>
                <a:ext cx="983918" cy="983918"/>
              </a:xfrm>
              <a:prstGeom prst="ellipse">
                <a:avLst/>
              </a:prstGeom>
              <a:solidFill>
                <a:srgbClr val="00FF99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9" name="Picture 5" descr="C:\Users\interinfo\Desktop\20170907_HRAIR_PPT\ppt_img\s2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30946">
                <a:off x="2601649" y="1378781"/>
                <a:ext cx="805409" cy="792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4" name="群組 23"/>
          <p:cNvGrpSpPr/>
          <p:nvPr/>
        </p:nvGrpSpPr>
        <p:grpSpPr>
          <a:xfrm>
            <a:off x="5796136" y="1871826"/>
            <a:ext cx="4104456" cy="4104456"/>
            <a:chOff x="6084168" y="1933556"/>
            <a:chExt cx="4528142" cy="4528142"/>
          </a:xfrm>
        </p:grpSpPr>
        <p:sp>
          <p:nvSpPr>
            <p:cNvPr id="35" name="橢圓 34"/>
            <p:cNvSpPr/>
            <p:nvPr/>
          </p:nvSpPr>
          <p:spPr>
            <a:xfrm>
              <a:off x="6084168" y="1933556"/>
              <a:ext cx="4528142" cy="45281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6292400" y="2138572"/>
              <a:ext cx="4135866" cy="40895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C:\Users\interinfo\Desktop\20170907_HRAIR_PPT\ppt_img\s9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8065">
              <a:off x="6574008" y="2381070"/>
              <a:ext cx="3700839" cy="370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4" name="群組 1063"/>
          <p:cNvGrpSpPr/>
          <p:nvPr/>
        </p:nvGrpSpPr>
        <p:grpSpPr>
          <a:xfrm>
            <a:off x="4860032" y="4178766"/>
            <a:ext cx="1171131" cy="618386"/>
            <a:chOff x="4760911" y="4178766"/>
            <a:chExt cx="1171131" cy="618386"/>
          </a:xfrm>
        </p:grpSpPr>
        <p:pic>
          <p:nvPicPr>
            <p:cNvPr id="47" name="Picture 13" descr="C:\Users\interinfo\Desktop\20170907_HRAIR_PPT\ppt_img\s5.png"/>
            <p:cNvPicPr>
              <a:picLocks noChangeAspect="1" noChangeArrowheads="1"/>
            </p:cNvPicPr>
            <p:nvPr/>
          </p:nvPicPr>
          <p:blipFill>
            <a:blip r:embed="rId8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198565">
              <a:off x="5392300" y="4178766"/>
              <a:ext cx="539742" cy="51583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字方塊 30"/>
            <p:cNvSpPr txBox="1"/>
            <p:nvPr/>
          </p:nvSpPr>
          <p:spPr>
            <a:xfrm>
              <a:off x="4760911" y="4243154"/>
              <a:ext cx="6751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FF0000"/>
                  </a:solidFill>
                </a:rPr>
                <a:t>No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1" name="群組 1060"/>
          <p:cNvGrpSpPr/>
          <p:nvPr/>
        </p:nvGrpSpPr>
        <p:grpSpPr>
          <a:xfrm>
            <a:off x="6732240" y="1605058"/>
            <a:ext cx="2448272" cy="1490904"/>
            <a:chOff x="6732240" y="1605058"/>
            <a:chExt cx="2448272" cy="1490904"/>
          </a:xfrm>
        </p:grpSpPr>
        <p:sp>
          <p:nvSpPr>
            <p:cNvPr id="8" name="文字方塊 7"/>
            <p:cNvSpPr txBox="1"/>
            <p:nvPr/>
          </p:nvSpPr>
          <p:spPr>
            <a:xfrm>
              <a:off x="6732240" y="2618908"/>
              <a:ext cx="244827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  <a:ea typeface="+mj-ea"/>
                </a:rPr>
                <a:t>客服處</a:t>
              </a:r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</a:rPr>
                <a:t>理</a:t>
              </a:r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  <a:ea typeface="+mj-ea"/>
                </a:rPr>
                <a:t>與回應</a:t>
              </a:r>
            </a:p>
          </p:txBody>
        </p:sp>
        <p:pic>
          <p:nvPicPr>
            <p:cNvPr id="1043" name="Picture 19" descr="C:\Users\interinfo\Desktop\20170907_HRAIR_PPT\ppt_img\s13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76" y="1605058"/>
              <a:ext cx="1321256" cy="101089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群組 1061"/>
          <p:cNvGrpSpPr/>
          <p:nvPr/>
        </p:nvGrpSpPr>
        <p:grpSpPr>
          <a:xfrm>
            <a:off x="6886899" y="4581128"/>
            <a:ext cx="2232248" cy="1609478"/>
            <a:chOff x="6876256" y="4672840"/>
            <a:chExt cx="2232248" cy="1609478"/>
          </a:xfrm>
        </p:grpSpPr>
        <p:pic>
          <p:nvPicPr>
            <p:cNvPr id="1042" name="Picture 18" descr="C:\Users\interinfo\Desktop\20170907_HRAIR_PPT\ppt_img\s14.png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69669" y="4672840"/>
              <a:ext cx="1157985" cy="1163281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6876256" y="5805264"/>
              <a:ext cx="22322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rgbClr val="009999"/>
                  </a:solidFill>
                  <a:latin typeface="+mj-ea"/>
                  <a:ea typeface="+mj-ea"/>
                </a:rPr>
                <a:t>問題是否解決</a:t>
              </a:r>
            </a:p>
          </p:txBody>
        </p:sp>
      </p:grpSp>
      <p:grpSp>
        <p:nvGrpSpPr>
          <p:cNvPr id="1063" name="群組 1062"/>
          <p:cNvGrpSpPr/>
          <p:nvPr/>
        </p:nvGrpSpPr>
        <p:grpSpPr>
          <a:xfrm>
            <a:off x="4283968" y="2865246"/>
            <a:ext cx="1978386" cy="995802"/>
            <a:chOff x="3857119" y="2934522"/>
            <a:chExt cx="1978386" cy="995802"/>
          </a:xfrm>
        </p:grpSpPr>
        <p:sp>
          <p:nvSpPr>
            <p:cNvPr id="9" name="文字方塊 8"/>
            <p:cNvSpPr txBox="1"/>
            <p:nvPr/>
          </p:nvSpPr>
          <p:spPr>
            <a:xfrm>
              <a:off x="3857119" y="3453270"/>
              <a:ext cx="19783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客服再提問</a:t>
              </a:r>
            </a:p>
          </p:txBody>
        </p:sp>
        <p:pic>
          <p:nvPicPr>
            <p:cNvPr id="1041" name="Picture 17" descr="C:\Users\interinfo\Desktop\20170907_HRAIR_PPT\ppt_img\s7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385889">
              <a:off x="4662396" y="2934522"/>
              <a:ext cx="1096963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7" descr="C:\Users\interinfo\Desktop\20170907_HRAIR_PPT\ppt_img\s7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385889">
              <a:off x="4038483" y="3045163"/>
              <a:ext cx="657570" cy="26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六角星形 33"/>
          <p:cNvSpPr/>
          <p:nvPr/>
        </p:nvSpPr>
        <p:spPr>
          <a:xfrm rot="1827843">
            <a:off x="474589" y="4135216"/>
            <a:ext cx="172299" cy="19160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83568" y="3910333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07504" y="3501008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971600" y="400506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六角星形 61"/>
          <p:cNvSpPr/>
          <p:nvPr/>
        </p:nvSpPr>
        <p:spPr>
          <a:xfrm rot="1827843">
            <a:off x="1860637" y="4305974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611560" y="357484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六角星形 64"/>
          <p:cNvSpPr/>
          <p:nvPr/>
        </p:nvSpPr>
        <p:spPr>
          <a:xfrm rot="1827843">
            <a:off x="3413502" y="212049"/>
            <a:ext cx="132449" cy="147293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549467" y="6514629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2619400" y="332656"/>
            <a:ext cx="152400" cy="15240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115616" y="472697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六角星形 68"/>
          <p:cNvSpPr/>
          <p:nvPr/>
        </p:nvSpPr>
        <p:spPr>
          <a:xfrm rot="1827843">
            <a:off x="238037" y="6270755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688561" y="6319236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3769560" y="440668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3997764" y="220287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六角星形 72"/>
          <p:cNvSpPr/>
          <p:nvPr/>
        </p:nvSpPr>
        <p:spPr>
          <a:xfrm rot="1827843">
            <a:off x="4463877" y="505488"/>
            <a:ext cx="264896" cy="2945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六角星形 73"/>
          <p:cNvSpPr/>
          <p:nvPr/>
        </p:nvSpPr>
        <p:spPr>
          <a:xfrm rot="1827843">
            <a:off x="4915412" y="284057"/>
            <a:ext cx="132448" cy="14729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267202" y="4426543"/>
            <a:ext cx="85107" cy="85107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2517557" y="422108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六角星形 77"/>
          <p:cNvSpPr/>
          <p:nvPr/>
        </p:nvSpPr>
        <p:spPr>
          <a:xfrm rot="1827843">
            <a:off x="2024145" y="4598851"/>
            <a:ext cx="149731" cy="16651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2689329" y="451094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 rot="842357">
            <a:off x="2558552" y="2967219"/>
            <a:ext cx="65291" cy="65291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六角星形 82"/>
          <p:cNvSpPr/>
          <p:nvPr/>
        </p:nvSpPr>
        <p:spPr>
          <a:xfrm rot="1827843">
            <a:off x="2196814" y="3055247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3563888" y="5193196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2335583" y="2879138"/>
            <a:ext cx="60165" cy="6016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3707904" y="486080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六角星形 86"/>
          <p:cNvSpPr/>
          <p:nvPr/>
        </p:nvSpPr>
        <p:spPr>
          <a:xfrm rot="1827843">
            <a:off x="3926215" y="4956969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6742396" y="602128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102220" y="652534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/>
          <p:cNvGrpSpPr/>
          <p:nvPr/>
        </p:nvGrpSpPr>
        <p:grpSpPr>
          <a:xfrm rot="21370195">
            <a:off x="6609860" y="140478"/>
            <a:ext cx="736445" cy="672406"/>
            <a:chOff x="-2916832" y="-531440"/>
            <a:chExt cx="828092" cy="756084"/>
          </a:xfrm>
        </p:grpSpPr>
        <p:sp>
          <p:nvSpPr>
            <p:cNvPr id="93" name="橢圓 92"/>
            <p:cNvSpPr/>
            <p:nvPr/>
          </p:nvSpPr>
          <p:spPr>
            <a:xfrm>
              <a:off x="-2556792" y="-45943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-2232756" y="-531440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-2196752" y="-20740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-2556792" y="-135396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-2916832" y="-243408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-2916832" y="11663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-2514270" y="-500960"/>
              <a:ext cx="364948" cy="409107"/>
            </a:xfrm>
            <a:custGeom>
              <a:avLst/>
              <a:gdLst>
                <a:gd name="connsiteX0" fmla="*/ 0 w 515075"/>
                <a:gd name="connsiteY0" fmla="*/ 0 h 450050"/>
                <a:gd name="connsiteX1" fmla="*/ 515075 w 515075"/>
                <a:gd name="connsiteY1" fmla="*/ 0 h 450050"/>
                <a:gd name="connsiteX2" fmla="*/ 515075 w 515075"/>
                <a:gd name="connsiteY2" fmla="*/ 450050 h 450050"/>
                <a:gd name="connsiteX3" fmla="*/ 0 w 515075"/>
                <a:gd name="connsiteY3" fmla="*/ 450050 h 450050"/>
                <a:gd name="connsiteX4" fmla="*/ 0 w 515075"/>
                <a:gd name="connsiteY4" fmla="*/ 0 h 450050"/>
                <a:gd name="connsiteX0" fmla="*/ 0 w 515075"/>
                <a:gd name="connsiteY0" fmla="*/ 95534 h 545584"/>
                <a:gd name="connsiteX1" fmla="*/ 303535 w 515075"/>
                <a:gd name="connsiteY1" fmla="*/ 0 h 545584"/>
                <a:gd name="connsiteX2" fmla="*/ 515075 w 515075"/>
                <a:gd name="connsiteY2" fmla="*/ 545584 h 545584"/>
                <a:gd name="connsiteX3" fmla="*/ 0 w 515075"/>
                <a:gd name="connsiteY3" fmla="*/ 545584 h 545584"/>
                <a:gd name="connsiteX4" fmla="*/ 0 w 515075"/>
                <a:gd name="connsiteY4" fmla="*/ 95534 h 545584"/>
                <a:gd name="connsiteX0" fmla="*/ 0 w 515075"/>
                <a:gd name="connsiteY0" fmla="*/ 102358 h 545584"/>
                <a:gd name="connsiteX1" fmla="*/ 303535 w 515075"/>
                <a:gd name="connsiteY1" fmla="*/ 0 h 545584"/>
                <a:gd name="connsiteX2" fmla="*/ 515075 w 515075"/>
                <a:gd name="connsiteY2" fmla="*/ 545584 h 545584"/>
                <a:gd name="connsiteX3" fmla="*/ 0 w 515075"/>
                <a:gd name="connsiteY3" fmla="*/ 545584 h 545584"/>
                <a:gd name="connsiteX4" fmla="*/ 0 w 515075"/>
                <a:gd name="connsiteY4" fmla="*/ 102358 h 545584"/>
                <a:gd name="connsiteX0" fmla="*/ 0 w 344477"/>
                <a:gd name="connsiteY0" fmla="*/ 102358 h 545584"/>
                <a:gd name="connsiteX1" fmla="*/ 303535 w 344477"/>
                <a:gd name="connsiteY1" fmla="*/ 0 h 545584"/>
                <a:gd name="connsiteX2" fmla="*/ 344477 w 344477"/>
                <a:gd name="connsiteY2" fmla="*/ 347692 h 545584"/>
                <a:gd name="connsiteX3" fmla="*/ 0 w 344477"/>
                <a:gd name="connsiteY3" fmla="*/ 545584 h 545584"/>
                <a:gd name="connsiteX4" fmla="*/ 0 w 344477"/>
                <a:gd name="connsiteY4" fmla="*/ 102358 h 545584"/>
                <a:gd name="connsiteX0" fmla="*/ 54591 w 399068"/>
                <a:gd name="connsiteY0" fmla="*/ 102358 h 436402"/>
                <a:gd name="connsiteX1" fmla="*/ 358126 w 399068"/>
                <a:gd name="connsiteY1" fmla="*/ 0 h 436402"/>
                <a:gd name="connsiteX2" fmla="*/ 399068 w 399068"/>
                <a:gd name="connsiteY2" fmla="*/ 347692 h 436402"/>
                <a:gd name="connsiteX3" fmla="*/ 0 w 399068"/>
                <a:gd name="connsiteY3" fmla="*/ 436402 h 436402"/>
                <a:gd name="connsiteX4" fmla="*/ 54591 w 399068"/>
                <a:gd name="connsiteY4" fmla="*/ 102358 h 436402"/>
                <a:gd name="connsiteX0" fmla="*/ 0 w 344477"/>
                <a:gd name="connsiteY0" fmla="*/ 102358 h 347692"/>
                <a:gd name="connsiteX1" fmla="*/ 303535 w 344477"/>
                <a:gd name="connsiteY1" fmla="*/ 0 h 347692"/>
                <a:gd name="connsiteX2" fmla="*/ 344477 w 344477"/>
                <a:gd name="connsiteY2" fmla="*/ 347692 h 347692"/>
                <a:gd name="connsiteX3" fmla="*/ 122830 w 344477"/>
                <a:gd name="connsiteY3" fmla="*/ 286277 h 347692"/>
                <a:gd name="connsiteX4" fmla="*/ 0 w 344477"/>
                <a:gd name="connsiteY4" fmla="*/ 102358 h 347692"/>
                <a:gd name="connsiteX0" fmla="*/ 20471 w 364948"/>
                <a:gd name="connsiteY0" fmla="*/ 102358 h 409107"/>
                <a:gd name="connsiteX1" fmla="*/ 324006 w 364948"/>
                <a:gd name="connsiteY1" fmla="*/ 0 h 409107"/>
                <a:gd name="connsiteX2" fmla="*/ 364948 w 364948"/>
                <a:gd name="connsiteY2" fmla="*/ 347692 h 409107"/>
                <a:gd name="connsiteX3" fmla="*/ 0 w 364948"/>
                <a:gd name="connsiteY3" fmla="*/ 409107 h 409107"/>
                <a:gd name="connsiteX4" fmla="*/ 20471 w 364948"/>
                <a:gd name="connsiteY4" fmla="*/ 102358 h 40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48" h="409107">
                  <a:moveTo>
                    <a:pt x="20471" y="102358"/>
                  </a:moveTo>
                  <a:lnTo>
                    <a:pt x="324006" y="0"/>
                  </a:lnTo>
                  <a:lnTo>
                    <a:pt x="364948" y="347692"/>
                  </a:lnTo>
                  <a:lnTo>
                    <a:pt x="0" y="409107"/>
                  </a:lnTo>
                  <a:lnTo>
                    <a:pt x="20471" y="102358"/>
                  </a:lnTo>
                  <a:close/>
                </a:path>
              </a:pathLst>
            </a:cu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3" name="直線接點 42"/>
            <p:cNvCxnSpPr>
              <a:stCxn id="97" idx="7"/>
              <a:endCxn id="96" idx="2"/>
            </p:cNvCxnSpPr>
            <p:nvPr/>
          </p:nvCxnSpPr>
          <p:spPr>
            <a:xfrm>
              <a:off x="-2824638" y="-227590"/>
              <a:ext cx="267846" cy="146200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線接點 47"/>
            <p:cNvCxnSpPr>
              <a:endCxn id="98" idx="4"/>
            </p:cNvCxnSpPr>
            <p:nvPr/>
          </p:nvCxnSpPr>
          <p:spPr>
            <a:xfrm flipH="1">
              <a:off x="-2862826" y="-175768"/>
              <a:ext cx="13634" cy="400412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7" name="群組 1056"/>
          <p:cNvGrpSpPr/>
          <p:nvPr/>
        </p:nvGrpSpPr>
        <p:grpSpPr>
          <a:xfrm>
            <a:off x="5587028" y="5949280"/>
            <a:ext cx="1033625" cy="726768"/>
            <a:chOff x="-3348880" y="-189402"/>
            <a:chExt cx="1152128" cy="810090"/>
          </a:xfrm>
        </p:grpSpPr>
        <p:cxnSp>
          <p:nvCxnSpPr>
            <p:cNvPr id="55" name="直線接點 54"/>
            <p:cNvCxnSpPr>
              <a:stCxn id="127" idx="2"/>
              <a:endCxn id="125" idx="6"/>
            </p:cNvCxnSpPr>
            <p:nvPr/>
          </p:nvCxnSpPr>
          <p:spPr>
            <a:xfrm>
              <a:off x="-3348880" y="-135396"/>
              <a:ext cx="756084" cy="162018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橢圓 124"/>
            <p:cNvSpPr/>
            <p:nvPr/>
          </p:nvSpPr>
          <p:spPr>
            <a:xfrm>
              <a:off x="-2700808" y="-2738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-2376772" y="241741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-3348880" y="-18940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-2304764" y="512676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4" name="直線接點 133"/>
            <p:cNvCxnSpPr>
              <a:stCxn id="125" idx="5"/>
              <a:endCxn id="126" idx="1"/>
            </p:cNvCxnSpPr>
            <p:nvPr/>
          </p:nvCxnSpPr>
          <p:spPr>
            <a:xfrm>
              <a:off x="-2608614" y="64810"/>
              <a:ext cx="247660" cy="192749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線接點 152"/>
            <p:cNvCxnSpPr>
              <a:stCxn id="129" idx="4"/>
            </p:cNvCxnSpPr>
            <p:nvPr/>
          </p:nvCxnSpPr>
          <p:spPr>
            <a:xfrm flipH="1" flipV="1">
              <a:off x="-2322766" y="260649"/>
              <a:ext cx="72008" cy="360039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6" name="群組 175"/>
          <p:cNvGrpSpPr/>
          <p:nvPr/>
        </p:nvGrpSpPr>
        <p:grpSpPr>
          <a:xfrm rot="19998946">
            <a:off x="2377258" y="3070920"/>
            <a:ext cx="1080120" cy="730519"/>
            <a:chOff x="-3348880" y="-380766"/>
            <a:chExt cx="1080120" cy="730519"/>
          </a:xfrm>
        </p:grpSpPr>
        <p:cxnSp>
          <p:nvCxnSpPr>
            <p:cNvPr id="177" name="直線接點 176"/>
            <p:cNvCxnSpPr>
              <a:stCxn id="180" idx="2"/>
              <a:endCxn id="178" idx="6"/>
            </p:cNvCxnSpPr>
            <p:nvPr/>
          </p:nvCxnSpPr>
          <p:spPr>
            <a:xfrm rot="1601054" flipV="1">
              <a:off x="-3290687" y="-380766"/>
              <a:ext cx="724537" cy="431008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8" name="橢圓 177"/>
            <p:cNvSpPr/>
            <p:nvPr/>
          </p:nvSpPr>
          <p:spPr>
            <a:xfrm>
              <a:off x="-2615968" y="-24913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/>
            <p:cNvSpPr/>
            <p:nvPr/>
          </p:nvSpPr>
          <p:spPr>
            <a:xfrm>
              <a:off x="-2376772" y="241741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-3348880" y="-18940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2" name="直線接點 181"/>
            <p:cNvCxnSpPr>
              <a:stCxn id="178" idx="5"/>
              <a:endCxn id="179" idx="1"/>
            </p:cNvCxnSpPr>
            <p:nvPr/>
          </p:nvCxnSpPr>
          <p:spPr>
            <a:xfrm rot="1601054">
              <a:off x="-2608174" y="-98308"/>
              <a:ext cx="331619" cy="297234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4" name="六角星形 183"/>
          <p:cNvSpPr/>
          <p:nvPr/>
        </p:nvSpPr>
        <p:spPr>
          <a:xfrm rot="1827843">
            <a:off x="7764713" y="6585581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橢圓 184"/>
          <p:cNvSpPr/>
          <p:nvPr/>
        </p:nvSpPr>
        <p:spPr>
          <a:xfrm rot="842357">
            <a:off x="2513892" y="6481252"/>
            <a:ext cx="65291" cy="65291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六角星形 185"/>
          <p:cNvSpPr/>
          <p:nvPr/>
        </p:nvSpPr>
        <p:spPr>
          <a:xfrm rot="1827843">
            <a:off x="2008138" y="6569280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橢圓 186"/>
          <p:cNvSpPr/>
          <p:nvPr/>
        </p:nvSpPr>
        <p:spPr>
          <a:xfrm>
            <a:off x="2290923" y="6393171"/>
            <a:ext cx="60165" cy="6016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六角星形 187"/>
          <p:cNvSpPr/>
          <p:nvPr/>
        </p:nvSpPr>
        <p:spPr>
          <a:xfrm rot="1827843">
            <a:off x="2897882" y="6332919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六角星形 188"/>
          <p:cNvSpPr/>
          <p:nvPr/>
        </p:nvSpPr>
        <p:spPr>
          <a:xfrm rot="1827843">
            <a:off x="5317021" y="1937538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橢圓 189"/>
          <p:cNvSpPr/>
          <p:nvPr/>
        </p:nvSpPr>
        <p:spPr>
          <a:xfrm>
            <a:off x="5663869" y="2122287"/>
            <a:ext cx="85107" cy="85107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橢圓 190"/>
          <p:cNvSpPr/>
          <p:nvPr/>
        </p:nvSpPr>
        <p:spPr>
          <a:xfrm>
            <a:off x="5914224" y="191683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六角星形 191"/>
          <p:cNvSpPr/>
          <p:nvPr/>
        </p:nvSpPr>
        <p:spPr>
          <a:xfrm rot="1827843">
            <a:off x="5865287" y="2422978"/>
            <a:ext cx="149731" cy="16651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橢圓 192"/>
          <p:cNvSpPr/>
          <p:nvPr/>
        </p:nvSpPr>
        <p:spPr>
          <a:xfrm>
            <a:off x="6085996" y="220669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2485596" y="622516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六角星形 194"/>
          <p:cNvSpPr/>
          <p:nvPr/>
        </p:nvSpPr>
        <p:spPr>
          <a:xfrm rot="1827843">
            <a:off x="469465" y="1981866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橢圓 195"/>
          <p:cNvSpPr/>
          <p:nvPr/>
        </p:nvSpPr>
        <p:spPr>
          <a:xfrm>
            <a:off x="323528" y="227687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6" dur="225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0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69" grpId="0" animBg="1"/>
      <p:bldP spid="71" grpId="0" animBg="1"/>
      <p:bldP spid="74" grpId="0" animBg="1"/>
      <p:bldP spid="78" grpId="0" animBg="1"/>
      <p:bldP spid="79" grpId="0" animBg="1"/>
      <p:bldP spid="83" grpId="0" animBg="1"/>
      <p:bldP spid="87" grpId="0" animBg="1"/>
      <p:bldP spid="88" grpId="0" animBg="1"/>
      <p:bldP spid="184" grpId="0" animBg="1"/>
      <p:bldP spid="186" grpId="0" animBg="1"/>
      <p:bldP spid="188" grpId="0" animBg="1"/>
      <p:bldP spid="189" grpId="0" animBg="1"/>
      <p:bldP spid="1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橢圓 90"/>
          <p:cNvSpPr/>
          <p:nvPr/>
        </p:nvSpPr>
        <p:spPr>
          <a:xfrm rot="21040021">
            <a:off x="1334802" y="1403570"/>
            <a:ext cx="8208236" cy="4035096"/>
          </a:xfrm>
          <a:prstGeom prst="ellipse">
            <a:avLst/>
          </a:prstGeom>
          <a:noFill/>
          <a:ln w="28575">
            <a:solidFill>
              <a:srgbClr val="FFCC66">
                <a:alpha val="5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 rot="21040021">
            <a:off x="231510" y="1138205"/>
            <a:ext cx="9424639" cy="4633069"/>
          </a:xfrm>
          <a:prstGeom prst="ellipse">
            <a:avLst/>
          </a:prstGeom>
          <a:noFill/>
          <a:ln w="28575">
            <a:solidFill>
              <a:srgbClr val="FFCC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60" name="群組 1059"/>
          <p:cNvGrpSpPr/>
          <p:nvPr/>
        </p:nvGrpSpPr>
        <p:grpSpPr>
          <a:xfrm>
            <a:off x="5076056" y="692696"/>
            <a:ext cx="1800200" cy="1062259"/>
            <a:chOff x="5004048" y="755563"/>
            <a:chExt cx="1800200" cy="1062259"/>
          </a:xfrm>
        </p:grpSpPr>
        <p:sp>
          <p:nvSpPr>
            <p:cNvPr id="7" name="文字方塊 6"/>
            <p:cNvSpPr txBox="1"/>
            <p:nvPr/>
          </p:nvSpPr>
          <p:spPr>
            <a:xfrm>
              <a:off x="5004048" y="1340768"/>
              <a:ext cx="1800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客服收單</a:t>
              </a:r>
            </a:p>
          </p:txBody>
        </p:sp>
        <p:pic>
          <p:nvPicPr>
            <p:cNvPr id="1033" name="Picture 9" descr="C:\Users\interinfo\Desktop\20170907_HRAIR_PPT\ppt_img\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165558">
              <a:off x="5250432" y="755563"/>
              <a:ext cx="1032202" cy="547067"/>
            </a:xfrm>
            <a:prstGeom prst="rect">
              <a:avLst/>
            </a:prstGeom>
            <a:noFill/>
            <a:effectLst>
              <a:glow rad="101600">
                <a:srgbClr val="00B0F0">
                  <a:alpha val="2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群組 1065"/>
          <p:cNvGrpSpPr/>
          <p:nvPr/>
        </p:nvGrpSpPr>
        <p:grpSpPr>
          <a:xfrm>
            <a:off x="3931620" y="5517232"/>
            <a:ext cx="1504476" cy="1008112"/>
            <a:chOff x="3923928" y="5695403"/>
            <a:chExt cx="1504476" cy="1008112"/>
          </a:xfrm>
        </p:grpSpPr>
        <p:sp>
          <p:nvSpPr>
            <p:cNvPr id="11" name="文字方塊 10"/>
            <p:cNvSpPr txBox="1"/>
            <p:nvPr/>
          </p:nvSpPr>
          <p:spPr>
            <a:xfrm>
              <a:off x="3923928" y="6226461"/>
              <a:ext cx="150447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問題解決</a:t>
              </a:r>
            </a:p>
          </p:txBody>
        </p:sp>
        <p:pic>
          <p:nvPicPr>
            <p:cNvPr id="1034" name="Picture 10" descr="C:\Users\interinfo\Desktop\20170907_HRAIR_PPT\ppt_img\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475058">
              <a:off x="4381727" y="5695403"/>
              <a:ext cx="532044" cy="522370"/>
            </a:xfrm>
            <a:prstGeom prst="rect">
              <a:avLst/>
            </a:prstGeom>
            <a:noFill/>
            <a:effectLst>
              <a:glow rad="101600">
                <a:srgbClr val="00B0F0">
                  <a:alpha val="2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C:\Users\interinfo\Desktop\20170907_HRAIR_PPT\ppt_img\s6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5701">
            <a:off x="2004907" y="1068374"/>
            <a:ext cx="542181" cy="5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7" name="群組 1066"/>
          <p:cNvGrpSpPr/>
          <p:nvPr/>
        </p:nvGrpSpPr>
        <p:grpSpPr>
          <a:xfrm>
            <a:off x="1973499" y="4941168"/>
            <a:ext cx="1806413" cy="1152128"/>
            <a:chOff x="1907704" y="5301208"/>
            <a:chExt cx="1806413" cy="1152128"/>
          </a:xfrm>
        </p:grpSpPr>
        <p:sp>
          <p:nvSpPr>
            <p:cNvPr id="12" name="文字方塊 11"/>
            <p:cNvSpPr txBox="1"/>
            <p:nvPr/>
          </p:nvSpPr>
          <p:spPr>
            <a:xfrm>
              <a:off x="1907704" y="5976282"/>
              <a:ext cx="180641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滿意度填寫</a:t>
              </a:r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2483768" y="5301208"/>
              <a:ext cx="720080" cy="720080"/>
              <a:chOff x="2507687" y="1202657"/>
              <a:chExt cx="852286" cy="852286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2507687" y="1202657"/>
                <a:ext cx="852286" cy="852286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31" name="Picture 7" descr="C:\Users\interinfo\Desktop\20170907_HRAIR_PPT\ppt_img\s4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80102">
                <a:off x="2643954" y="1349600"/>
                <a:ext cx="579752" cy="579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58" name="群組 1057"/>
          <p:cNvGrpSpPr/>
          <p:nvPr/>
        </p:nvGrpSpPr>
        <p:grpSpPr>
          <a:xfrm>
            <a:off x="559999" y="1916832"/>
            <a:ext cx="1635737" cy="1321437"/>
            <a:chOff x="539552" y="1891539"/>
            <a:chExt cx="1635737" cy="1321437"/>
          </a:xfrm>
        </p:grpSpPr>
        <p:sp>
          <p:nvSpPr>
            <p:cNvPr id="5" name="文字方塊 4"/>
            <p:cNvSpPr txBox="1"/>
            <p:nvPr/>
          </p:nvSpPr>
          <p:spPr>
            <a:xfrm>
              <a:off x="539552" y="2735922"/>
              <a:ext cx="16357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客戶提問</a:t>
              </a:r>
            </a:p>
          </p:txBody>
        </p:sp>
        <p:pic>
          <p:nvPicPr>
            <p:cNvPr id="1032" name="Picture 8" descr="C:\Users\interinfo\Desktop\20170907_HRAIR_PPT\ppt_img\s1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8065">
              <a:off x="874299" y="1891539"/>
              <a:ext cx="852419" cy="85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C:\Users\interinfo\Desktop\20170907_HRAIR_PPT\ppt_img\s11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6966" y="-1271350"/>
            <a:ext cx="2972158" cy="29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9" name="群組 1058"/>
          <p:cNvGrpSpPr/>
          <p:nvPr/>
        </p:nvGrpSpPr>
        <p:grpSpPr>
          <a:xfrm>
            <a:off x="2627784" y="1052736"/>
            <a:ext cx="2756371" cy="1208958"/>
            <a:chOff x="2339752" y="1067914"/>
            <a:chExt cx="2756371" cy="1208958"/>
          </a:xfrm>
        </p:grpSpPr>
        <p:sp>
          <p:nvSpPr>
            <p:cNvPr id="6" name="文字方塊 5"/>
            <p:cNvSpPr txBox="1"/>
            <p:nvPr/>
          </p:nvSpPr>
          <p:spPr>
            <a:xfrm>
              <a:off x="2339752" y="1799818"/>
              <a:ext cx="275637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系統寄發</a:t>
              </a:r>
              <a:r>
                <a:rPr lang="en-US" altLang="zh-TW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E-Mail</a:t>
              </a:r>
              <a:endParaRPr lang="zh-TW" altLang="en-US" sz="25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3171957" y="1067914"/>
              <a:ext cx="659896" cy="659896"/>
              <a:chOff x="2512395" y="1316522"/>
              <a:chExt cx="983918" cy="983918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512395" y="1316522"/>
                <a:ext cx="983918" cy="983918"/>
              </a:xfrm>
              <a:prstGeom prst="ellipse">
                <a:avLst/>
              </a:prstGeom>
              <a:solidFill>
                <a:srgbClr val="00FF99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9" name="Picture 5" descr="C:\Users\interinfo\Desktop\20170907_HRAIR_PPT\ppt_img\s2.png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30946">
                <a:off x="2601649" y="1378781"/>
                <a:ext cx="805409" cy="792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68" name="群組 1067"/>
          <p:cNvGrpSpPr/>
          <p:nvPr/>
        </p:nvGrpSpPr>
        <p:grpSpPr>
          <a:xfrm>
            <a:off x="483691" y="4869160"/>
            <a:ext cx="1135981" cy="1043767"/>
            <a:chOff x="467544" y="5094535"/>
            <a:chExt cx="1135981" cy="1043767"/>
          </a:xfrm>
        </p:grpSpPr>
        <p:sp>
          <p:nvSpPr>
            <p:cNvPr id="13" name="文字方塊 12"/>
            <p:cNvSpPr txBox="1"/>
            <p:nvPr/>
          </p:nvSpPr>
          <p:spPr>
            <a:xfrm>
              <a:off x="467544" y="5661248"/>
              <a:ext cx="10081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結  案</a:t>
              </a:r>
            </a:p>
          </p:txBody>
        </p:sp>
        <p:pic>
          <p:nvPicPr>
            <p:cNvPr id="1035" name="Picture 11" descr="C:\Users\interinfo\Desktop\20170907_HRAIR_PPT\ppt_img\s1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372934">
              <a:off x="486210" y="5094535"/>
              <a:ext cx="1117315" cy="602504"/>
            </a:xfrm>
            <a:prstGeom prst="rect">
              <a:avLst/>
            </a:prstGeom>
            <a:noFill/>
            <a:effectLst>
              <a:glow rad="101600">
                <a:srgbClr val="00B0F0">
                  <a:alpha val="2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群組 23"/>
          <p:cNvGrpSpPr/>
          <p:nvPr/>
        </p:nvGrpSpPr>
        <p:grpSpPr>
          <a:xfrm>
            <a:off x="5796136" y="1871826"/>
            <a:ext cx="4104456" cy="4104456"/>
            <a:chOff x="6084168" y="1933556"/>
            <a:chExt cx="4528142" cy="4528142"/>
          </a:xfrm>
        </p:grpSpPr>
        <p:sp>
          <p:nvSpPr>
            <p:cNvPr id="35" name="橢圓 34"/>
            <p:cNvSpPr/>
            <p:nvPr/>
          </p:nvSpPr>
          <p:spPr>
            <a:xfrm>
              <a:off x="6084168" y="1933556"/>
              <a:ext cx="4528142" cy="45281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6292400" y="2138572"/>
              <a:ext cx="4135866" cy="40895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C:\Users\interinfo\Desktop\20170907_HRAIR_PPT\ppt_img\s9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8065">
              <a:off x="6574008" y="2381070"/>
              <a:ext cx="3700839" cy="370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5" name="群組 1064"/>
          <p:cNvGrpSpPr/>
          <p:nvPr/>
        </p:nvGrpSpPr>
        <p:grpSpPr>
          <a:xfrm>
            <a:off x="5436096" y="5013176"/>
            <a:ext cx="1319847" cy="688130"/>
            <a:chOff x="5200784" y="5117134"/>
            <a:chExt cx="1319847" cy="688130"/>
          </a:xfrm>
        </p:grpSpPr>
        <p:pic>
          <p:nvPicPr>
            <p:cNvPr id="1037" name="Picture 13" descr="C:\Users\interinfo\Desktop\20170907_HRAIR_PPT\ppt_img\s5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226830">
              <a:off x="5898520" y="5117134"/>
              <a:ext cx="622111" cy="59455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字方塊 27"/>
            <p:cNvSpPr txBox="1"/>
            <p:nvPr/>
          </p:nvSpPr>
          <p:spPr>
            <a:xfrm>
              <a:off x="5200784" y="5251266"/>
              <a:ext cx="8113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FF0000"/>
                  </a:solidFill>
                </a:rPr>
                <a:t>Yes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1" name="群組 1060"/>
          <p:cNvGrpSpPr/>
          <p:nvPr/>
        </p:nvGrpSpPr>
        <p:grpSpPr>
          <a:xfrm>
            <a:off x="6732240" y="1605058"/>
            <a:ext cx="2448272" cy="1490904"/>
            <a:chOff x="6732240" y="1605058"/>
            <a:chExt cx="2448272" cy="1490904"/>
          </a:xfrm>
        </p:grpSpPr>
        <p:sp>
          <p:nvSpPr>
            <p:cNvPr id="8" name="文字方塊 7"/>
            <p:cNvSpPr txBox="1"/>
            <p:nvPr/>
          </p:nvSpPr>
          <p:spPr>
            <a:xfrm>
              <a:off x="6732240" y="2618908"/>
              <a:ext cx="244827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  <a:ea typeface="+mj-ea"/>
                </a:rPr>
                <a:t>客服處</a:t>
              </a:r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</a:rPr>
                <a:t>理</a:t>
              </a:r>
              <a:r>
                <a:rPr lang="zh-TW" altLang="en-US" sz="2500" b="1" spc="-150" dirty="0">
                  <a:solidFill>
                    <a:srgbClr val="009999"/>
                  </a:solidFill>
                  <a:latin typeface="+mj-ea"/>
                  <a:ea typeface="+mj-ea"/>
                </a:rPr>
                <a:t>與回應</a:t>
              </a:r>
            </a:p>
          </p:txBody>
        </p:sp>
        <p:pic>
          <p:nvPicPr>
            <p:cNvPr id="1043" name="Picture 19" descr="C:\Users\interinfo\Desktop\20170907_HRAIR_PPT\ppt_img\s13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76" y="1605058"/>
              <a:ext cx="1321256" cy="101089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群組 1061"/>
          <p:cNvGrpSpPr/>
          <p:nvPr/>
        </p:nvGrpSpPr>
        <p:grpSpPr>
          <a:xfrm>
            <a:off x="6886899" y="4581128"/>
            <a:ext cx="2232248" cy="1609478"/>
            <a:chOff x="6876256" y="4672840"/>
            <a:chExt cx="2232248" cy="1609478"/>
          </a:xfrm>
        </p:grpSpPr>
        <p:pic>
          <p:nvPicPr>
            <p:cNvPr id="1042" name="Picture 18" descr="C:\Users\interinfo\Desktop\20170907_HRAIR_PPT\ppt_img\s14.png"/>
            <p:cNvPicPr>
              <a:picLocks noChangeAspect="1" noChangeArrowheads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69669" y="4672840"/>
              <a:ext cx="1157985" cy="1163281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6876256" y="5805264"/>
              <a:ext cx="22322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rgbClr val="009999"/>
                  </a:solidFill>
                  <a:latin typeface="+mj-ea"/>
                  <a:ea typeface="+mj-ea"/>
                </a:rPr>
                <a:t>問題是否解決</a:t>
              </a:r>
            </a:p>
          </p:txBody>
        </p:sp>
      </p:grpSp>
      <p:sp>
        <p:nvSpPr>
          <p:cNvPr id="34" name="六角星形 33"/>
          <p:cNvSpPr/>
          <p:nvPr/>
        </p:nvSpPr>
        <p:spPr>
          <a:xfrm rot="1827843">
            <a:off x="474589" y="4135216"/>
            <a:ext cx="172299" cy="19160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83568" y="3910333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07504" y="3501008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971600" y="400506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六角星形 61"/>
          <p:cNvSpPr/>
          <p:nvPr/>
        </p:nvSpPr>
        <p:spPr>
          <a:xfrm rot="1827843">
            <a:off x="1860637" y="4305974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611560" y="357484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六角星形 64"/>
          <p:cNvSpPr/>
          <p:nvPr/>
        </p:nvSpPr>
        <p:spPr>
          <a:xfrm rot="1827843">
            <a:off x="3413502" y="212049"/>
            <a:ext cx="132449" cy="147293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549467" y="6514629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2619400" y="332656"/>
            <a:ext cx="152400" cy="15240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115616" y="472697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六角星形 68"/>
          <p:cNvSpPr/>
          <p:nvPr/>
        </p:nvSpPr>
        <p:spPr>
          <a:xfrm rot="1827843">
            <a:off x="238037" y="6270755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688561" y="6319236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3769560" y="440668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3997764" y="220287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六角星形 72"/>
          <p:cNvSpPr/>
          <p:nvPr/>
        </p:nvSpPr>
        <p:spPr>
          <a:xfrm rot="1827843">
            <a:off x="4463877" y="505488"/>
            <a:ext cx="264896" cy="2945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六角星形 73"/>
          <p:cNvSpPr/>
          <p:nvPr/>
        </p:nvSpPr>
        <p:spPr>
          <a:xfrm rot="1827843">
            <a:off x="4915412" y="284057"/>
            <a:ext cx="132448" cy="14729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267202" y="4426543"/>
            <a:ext cx="85107" cy="85107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2517557" y="422108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六角星形 77"/>
          <p:cNvSpPr/>
          <p:nvPr/>
        </p:nvSpPr>
        <p:spPr>
          <a:xfrm rot="1827843">
            <a:off x="2024145" y="4598851"/>
            <a:ext cx="149731" cy="16651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2689329" y="451094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 rot="842357">
            <a:off x="2558552" y="2967219"/>
            <a:ext cx="65291" cy="65291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六角星形 82"/>
          <p:cNvSpPr/>
          <p:nvPr/>
        </p:nvSpPr>
        <p:spPr>
          <a:xfrm rot="1827843">
            <a:off x="2196814" y="3055247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3563888" y="5193196"/>
            <a:ext cx="108012" cy="108012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2335583" y="2879138"/>
            <a:ext cx="60165" cy="6016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3707904" y="486080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六角星形 86"/>
          <p:cNvSpPr/>
          <p:nvPr/>
        </p:nvSpPr>
        <p:spPr>
          <a:xfrm rot="1827843">
            <a:off x="3926215" y="4956969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6742396" y="6021288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102220" y="6525344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/>
          <p:cNvGrpSpPr/>
          <p:nvPr/>
        </p:nvGrpSpPr>
        <p:grpSpPr>
          <a:xfrm rot="21370195">
            <a:off x="6609860" y="140478"/>
            <a:ext cx="736445" cy="672406"/>
            <a:chOff x="-2916832" y="-531440"/>
            <a:chExt cx="828092" cy="756084"/>
          </a:xfrm>
        </p:grpSpPr>
        <p:sp>
          <p:nvSpPr>
            <p:cNvPr id="93" name="橢圓 92"/>
            <p:cNvSpPr/>
            <p:nvPr/>
          </p:nvSpPr>
          <p:spPr>
            <a:xfrm>
              <a:off x="-2556792" y="-45943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-2232756" y="-531440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-2196752" y="-20740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-2556792" y="-135396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-2916832" y="-243408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-2916832" y="11663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-2514270" y="-500960"/>
              <a:ext cx="364948" cy="409107"/>
            </a:xfrm>
            <a:custGeom>
              <a:avLst/>
              <a:gdLst>
                <a:gd name="connsiteX0" fmla="*/ 0 w 515075"/>
                <a:gd name="connsiteY0" fmla="*/ 0 h 450050"/>
                <a:gd name="connsiteX1" fmla="*/ 515075 w 515075"/>
                <a:gd name="connsiteY1" fmla="*/ 0 h 450050"/>
                <a:gd name="connsiteX2" fmla="*/ 515075 w 515075"/>
                <a:gd name="connsiteY2" fmla="*/ 450050 h 450050"/>
                <a:gd name="connsiteX3" fmla="*/ 0 w 515075"/>
                <a:gd name="connsiteY3" fmla="*/ 450050 h 450050"/>
                <a:gd name="connsiteX4" fmla="*/ 0 w 515075"/>
                <a:gd name="connsiteY4" fmla="*/ 0 h 450050"/>
                <a:gd name="connsiteX0" fmla="*/ 0 w 515075"/>
                <a:gd name="connsiteY0" fmla="*/ 95534 h 545584"/>
                <a:gd name="connsiteX1" fmla="*/ 303535 w 515075"/>
                <a:gd name="connsiteY1" fmla="*/ 0 h 545584"/>
                <a:gd name="connsiteX2" fmla="*/ 515075 w 515075"/>
                <a:gd name="connsiteY2" fmla="*/ 545584 h 545584"/>
                <a:gd name="connsiteX3" fmla="*/ 0 w 515075"/>
                <a:gd name="connsiteY3" fmla="*/ 545584 h 545584"/>
                <a:gd name="connsiteX4" fmla="*/ 0 w 515075"/>
                <a:gd name="connsiteY4" fmla="*/ 95534 h 545584"/>
                <a:gd name="connsiteX0" fmla="*/ 0 w 515075"/>
                <a:gd name="connsiteY0" fmla="*/ 102358 h 545584"/>
                <a:gd name="connsiteX1" fmla="*/ 303535 w 515075"/>
                <a:gd name="connsiteY1" fmla="*/ 0 h 545584"/>
                <a:gd name="connsiteX2" fmla="*/ 515075 w 515075"/>
                <a:gd name="connsiteY2" fmla="*/ 545584 h 545584"/>
                <a:gd name="connsiteX3" fmla="*/ 0 w 515075"/>
                <a:gd name="connsiteY3" fmla="*/ 545584 h 545584"/>
                <a:gd name="connsiteX4" fmla="*/ 0 w 515075"/>
                <a:gd name="connsiteY4" fmla="*/ 102358 h 545584"/>
                <a:gd name="connsiteX0" fmla="*/ 0 w 344477"/>
                <a:gd name="connsiteY0" fmla="*/ 102358 h 545584"/>
                <a:gd name="connsiteX1" fmla="*/ 303535 w 344477"/>
                <a:gd name="connsiteY1" fmla="*/ 0 h 545584"/>
                <a:gd name="connsiteX2" fmla="*/ 344477 w 344477"/>
                <a:gd name="connsiteY2" fmla="*/ 347692 h 545584"/>
                <a:gd name="connsiteX3" fmla="*/ 0 w 344477"/>
                <a:gd name="connsiteY3" fmla="*/ 545584 h 545584"/>
                <a:gd name="connsiteX4" fmla="*/ 0 w 344477"/>
                <a:gd name="connsiteY4" fmla="*/ 102358 h 545584"/>
                <a:gd name="connsiteX0" fmla="*/ 54591 w 399068"/>
                <a:gd name="connsiteY0" fmla="*/ 102358 h 436402"/>
                <a:gd name="connsiteX1" fmla="*/ 358126 w 399068"/>
                <a:gd name="connsiteY1" fmla="*/ 0 h 436402"/>
                <a:gd name="connsiteX2" fmla="*/ 399068 w 399068"/>
                <a:gd name="connsiteY2" fmla="*/ 347692 h 436402"/>
                <a:gd name="connsiteX3" fmla="*/ 0 w 399068"/>
                <a:gd name="connsiteY3" fmla="*/ 436402 h 436402"/>
                <a:gd name="connsiteX4" fmla="*/ 54591 w 399068"/>
                <a:gd name="connsiteY4" fmla="*/ 102358 h 436402"/>
                <a:gd name="connsiteX0" fmla="*/ 0 w 344477"/>
                <a:gd name="connsiteY0" fmla="*/ 102358 h 347692"/>
                <a:gd name="connsiteX1" fmla="*/ 303535 w 344477"/>
                <a:gd name="connsiteY1" fmla="*/ 0 h 347692"/>
                <a:gd name="connsiteX2" fmla="*/ 344477 w 344477"/>
                <a:gd name="connsiteY2" fmla="*/ 347692 h 347692"/>
                <a:gd name="connsiteX3" fmla="*/ 122830 w 344477"/>
                <a:gd name="connsiteY3" fmla="*/ 286277 h 347692"/>
                <a:gd name="connsiteX4" fmla="*/ 0 w 344477"/>
                <a:gd name="connsiteY4" fmla="*/ 102358 h 347692"/>
                <a:gd name="connsiteX0" fmla="*/ 20471 w 364948"/>
                <a:gd name="connsiteY0" fmla="*/ 102358 h 409107"/>
                <a:gd name="connsiteX1" fmla="*/ 324006 w 364948"/>
                <a:gd name="connsiteY1" fmla="*/ 0 h 409107"/>
                <a:gd name="connsiteX2" fmla="*/ 364948 w 364948"/>
                <a:gd name="connsiteY2" fmla="*/ 347692 h 409107"/>
                <a:gd name="connsiteX3" fmla="*/ 0 w 364948"/>
                <a:gd name="connsiteY3" fmla="*/ 409107 h 409107"/>
                <a:gd name="connsiteX4" fmla="*/ 20471 w 364948"/>
                <a:gd name="connsiteY4" fmla="*/ 102358 h 40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48" h="409107">
                  <a:moveTo>
                    <a:pt x="20471" y="102358"/>
                  </a:moveTo>
                  <a:lnTo>
                    <a:pt x="324006" y="0"/>
                  </a:lnTo>
                  <a:lnTo>
                    <a:pt x="364948" y="347692"/>
                  </a:lnTo>
                  <a:lnTo>
                    <a:pt x="0" y="409107"/>
                  </a:lnTo>
                  <a:lnTo>
                    <a:pt x="20471" y="102358"/>
                  </a:lnTo>
                  <a:close/>
                </a:path>
              </a:pathLst>
            </a:cu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3" name="直線接點 42"/>
            <p:cNvCxnSpPr>
              <a:stCxn id="97" idx="7"/>
              <a:endCxn id="96" idx="2"/>
            </p:cNvCxnSpPr>
            <p:nvPr/>
          </p:nvCxnSpPr>
          <p:spPr>
            <a:xfrm>
              <a:off x="-2824638" y="-227590"/>
              <a:ext cx="267846" cy="146200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線接點 47"/>
            <p:cNvCxnSpPr>
              <a:endCxn id="98" idx="4"/>
            </p:cNvCxnSpPr>
            <p:nvPr/>
          </p:nvCxnSpPr>
          <p:spPr>
            <a:xfrm flipH="1">
              <a:off x="-2862826" y="-175768"/>
              <a:ext cx="13634" cy="400412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7" name="群組 1056"/>
          <p:cNvGrpSpPr/>
          <p:nvPr/>
        </p:nvGrpSpPr>
        <p:grpSpPr>
          <a:xfrm>
            <a:off x="5587028" y="5949280"/>
            <a:ext cx="1033625" cy="726768"/>
            <a:chOff x="-3348880" y="-189402"/>
            <a:chExt cx="1152128" cy="810090"/>
          </a:xfrm>
        </p:grpSpPr>
        <p:cxnSp>
          <p:nvCxnSpPr>
            <p:cNvPr id="55" name="直線接點 54"/>
            <p:cNvCxnSpPr>
              <a:stCxn id="127" idx="2"/>
              <a:endCxn id="125" idx="6"/>
            </p:cNvCxnSpPr>
            <p:nvPr/>
          </p:nvCxnSpPr>
          <p:spPr>
            <a:xfrm>
              <a:off x="-3348880" y="-135396"/>
              <a:ext cx="756084" cy="162018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橢圓 124"/>
            <p:cNvSpPr/>
            <p:nvPr/>
          </p:nvSpPr>
          <p:spPr>
            <a:xfrm>
              <a:off x="-2700808" y="-2738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-2376772" y="241741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-3348880" y="-18940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-2304764" y="512676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4" name="直線接點 133"/>
            <p:cNvCxnSpPr>
              <a:stCxn id="125" idx="5"/>
              <a:endCxn id="126" idx="1"/>
            </p:cNvCxnSpPr>
            <p:nvPr/>
          </p:nvCxnSpPr>
          <p:spPr>
            <a:xfrm>
              <a:off x="-2608614" y="64810"/>
              <a:ext cx="247660" cy="192749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線接點 152"/>
            <p:cNvCxnSpPr>
              <a:stCxn id="129" idx="4"/>
            </p:cNvCxnSpPr>
            <p:nvPr/>
          </p:nvCxnSpPr>
          <p:spPr>
            <a:xfrm flipH="1" flipV="1">
              <a:off x="-2322766" y="260649"/>
              <a:ext cx="72008" cy="360039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6" name="群組 175"/>
          <p:cNvGrpSpPr/>
          <p:nvPr/>
        </p:nvGrpSpPr>
        <p:grpSpPr>
          <a:xfrm rot="19998946">
            <a:off x="2377258" y="3070920"/>
            <a:ext cx="1080120" cy="730519"/>
            <a:chOff x="-3348880" y="-380766"/>
            <a:chExt cx="1080120" cy="730519"/>
          </a:xfrm>
        </p:grpSpPr>
        <p:cxnSp>
          <p:nvCxnSpPr>
            <p:cNvPr id="177" name="直線接點 176"/>
            <p:cNvCxnSpPr>
              <a:stCxn id="180" idx="2"/>
              <a:endCxn id="178" idx="6"/>
            </p:cNvCxnSpPr>
            <p:nvPr/>
          </p:nvCxnSpPr>
          <p:spPr>
            <a:xfrm rot="1601054" flipV="1">
              <a:off x="-3290687" y="-380766"/>
              <a:ext cx="724537" cy="431008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8" name="橢圓 177"/>
            <p:cNvSpPr/>
            <p:nvPr/>
          </p:nvSpPr>
          <p:spPr>
            <a:xfrm>
              <a:off x="-2615968" y="-249134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/>
            <p:cNvSpPr/>
            <p:nvPr/>
          </p:nvSpPr>
          <p:spPr>
            <a:xfrm>
              <a:off x="-2376772" y="241741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-3348880" y="-189402"/>
              <a:ext cx="108012" cy="10801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2" name="直線接點 181"/>
            <p:cNvCxnSpPr>
              <a:stCxn id="178" idx="5"/>
              <a:endCxn id="179" idx="1"/>
            </p:cNvCxnSpPr>
            <p:nvPr/>
          </p:nvCxnSpPr>
          <p:spPr>
            <a:xfrm rot="1601054">
              <a:off x="-2608174" y="-98308"/>
              <a:ext cx="331619" cy="297234"/>
            </a:xfrm>
            <a:prstGeom prst="line">
              <a:avLst/>
            </a:prstGeom>
            <a:noFill/>
            <a:ln w="19050">
              <a:solidFill>
                <a:srgbClr val="FFCC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4" name="六角星形 183"/>
          <p:cNvSpPr/>
          <p:nvPr/>
        </p:nvSpPr>
        <p:spPr>
          <a:xfrm rot="1827843">
            <a:off x="7764713" y="6585581"/>
            <a:ext cx="189224" cy="210431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橢圓 184"/>
          <p:cNvSpPr/>
          <p:nvPr/>
        </p:nvSpPr>
        <p:spPr>
          <a:xfrm rot="842357">
            <a:off x="2513892" y="6481252"/>
            <a:ext cx="65291" cy="65291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六角星形 185"/>
          <p:cNvSpPr/>
          <p:nvPr/>
        </p:nvSpPr>
        <p:spPr>
          <a:xfrm rot="1827843">
            <a:off x="2008138" y="6569280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橢圓 186"/>
          <p:cNvSpPr/>
          <p:nvPr/>
        </p:nvSpPr>
        <p:spPr>
          <a:xfrm>
            <a:off x="2290923" y="6393171"/>
            <a:ext cx="60165" cy="6016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六角星形 187"/>
          <p:cNvSpPr/>
          <p:nvPr/>
        </p:nvSpPr>
        <p:spPr>
          <a:xfrm rot="1827843">
            <a:off x="2897882" y="6332919"/>
            <a:ext cx="133524" cy="148489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六角星形 188"/>
          <p:cNvSpPr/>
          <p:nvPr/>
        </p:nvSpPr>
        <p:spPr>
          <a:xfrm rot="1827843">
            <a:off x="5317021" y="1937538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橢圓 189"/>
          <p:cNvSpPr/>
          <p:nvPr/>
        </p:nvSpPr>
        <p:spPr>
          <a:xfrm>
            <a:off x="5663869" y="2122287"/>
            <a:ext cx="85107" cy="85107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橢圓 190"/>
          <p:cNvSpPr/>
          <p:nvPr/>
        </p:nvSpPr>
        <p:spPr>
          <a:xfrm>
            <a:off x="5914224" y="191683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六角星形 191"/>
          <p:cNvSpPr/>
          <p:nvPr/>
        </p:nvSpPr>
        <p:spPr>
          <a:xfrm rot="1827843">
            <a:off x="5865287" y="2422978"/>
            <a:ext cx="149731" cy="166512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橢圓 192"/>
          <p:cNvSpPr/>
          <p:nvPr/>
        </p:nvSpPr>
        <p:spPr>
          <a:xfrm>
            <a:off x="6085996" y="220669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2485596" y="622516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六角星形 194"/>
          <p:cNvSpPr/>
          <p:nvPr/>
        </p:nvSpPr>
        <p:spPr>
          <a:xfrm rot="1827843">
            <a:off x="469465" y="1981866"/>
            <a:ext cx="117154" cy="130284"/>
          </a:xfrm>
          <a:prstGeom prst="star6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橢圓 195"/>
          <p:cNvSpPr/>
          <p:nvPr/>
        </p:nvSpPr>
        <p:spPr>
          <a:xfrm>
            <a:off x="323528" y="2276872"/>
            <a:ext cx="70180" cy="70180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63B2369-41F4-4C8D-AC28-672E6F68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0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6" dur="225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0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69" grpId="0" animBg="1"/>
      <p:bldP spid="71" grpId="0" animBg="1"/>
      <p:bldP spid="74" grpId="0" animBg="1"/>
      <p:bldP spid="78" grpId="0" animBg="1"/>
      <p:bldP spid="79" grpId="0" animBg="1"/>
      <p:bldP spid="83" grpId="0" animBg="1"/>
      <p:bldP spid="87" grpId="0" animBg="1"/>
      <p:bldP spid="88" grpId="0" animBg="1"/>
      <p:bldP spid="184" grpId="0" animBg="1"/>
      <p:bldP spid="186" grpId="0" animBg="1"/>
      <p:bldP spid="188" grpId="0" animBg="1"/>
      <p:bldP spid="189" grpId="0" animBg="1"/>
      <p:bldP spid="1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071934"/>
            </a:gs>
            <a:gs pos="35000">
              <a:srgbClr val="0E335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字方塊 112"/>
          <p:cNvSpPr txBox="1"/>
          <p:nvPr/>
        </p:nvSpPr>
        <p:spPr>
          <a:xfrm>
            <a:off x="1979712" y="858778"/>
            <a:ext cx="3636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勞動法電話諮詢</a:t>
            </a:r>
            <a:endParaRPr lang="zh-TW" altLang="en-US" sz="3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9552" y="44624"/>
            <a:ext cx="72378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charset="0"/>
              </a:rPr>
              <a:t>加值服務：勞務管理專案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467544" y="2204864"/>
            <a:ext cx="1489313" cy="4392488"/>
            <a:chOff x="179510" y="1662474"/>
            <a:chExt cx="1648800" cy="4862870"/>
          </a:xfrm>
        </p:grpSpPr>
        <p:sp>
          <p:nvSpPr>
            <p:cNvPr id="14" name="向下箭號 13"/>
            <p:cNvSpPr/>
            <p:nvPr/>
          </p:nvSpPr>
          <p:spPr>
            <a:xfrm rot="10800000">
              <a:off x="179510" y="1662474"/>
              <a:ext cx="1648799" cy="486287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970084" y="1662474"/>
              <a:ext cx="858226" cy="4862870"/>
            </a:xfrm>
            <a:custGeom>
              <a:avLst/>
              <a:gdLst>
                <a:gd name="connsiteX0" fmla="*/ 0 w 1648799"/>
                <a:gd name="connsiteY0" fmla="*/ 4038471 h 4862870"/>
                <a:gd name="connsiteX1" fmla="*/ 412200 w 1648799"/>
                <a:gd name="connsiteY1" fmla="*/ 4038471 h 4862870"/>
                <a:gd name="connsiteX2" fmla="*/ 412200 w 1648799"/>
                <a:gd name="connsiteY2" fmla="*/ 0 h 4862870"/>
                <a:gd name="connsiteX3" fmla="*/ 1236599 w 1648799"/>
                <a:gd name="connsiteY3" fmla="*/ 0 h 4862870"/>
                <a:gd name="connsiteX4" fmla="*/ 1236599 w 1648799"/>
                <a:gd name="connsiteY4" fmla="*/ 4038471 h 4862870"/>
                <a:gd name="connsiteX5" fmla="*/ 1648799 w 1648799"/>
                <a:gd name="connsiteY5" fmla="*/ 4038471 h 4862870"/>
                <a:gd name="connsiteX6" fmla="*/ 824400 w 1648799"/>
                <a:gd name="connsiteY6" fmla="*/ 4862870 h 4862870"/>
                <a:gd name="connsiteX7" fmla="*/ 0 w 1648799"/>
                <a:gd name="connsiteY7" fmla="*/ 4038471 h 4862870"/>
                <a:gd name="connsiteX0" fmla="*/ 0 w 1236599"/>
                <a:gd name="connsiteY0" fmla="*/ 4038471 h 4862870"/>
                <a:gd name="connsiteX1" fmla="*/ 412200 w 1236599"/>
                <a:gd name="connsiteY1" fmla="*/ 4038471 h 4862870"/>
                <a:gd name="connsiteX2" fmla="*/ 412200 w 1236599"/>
                <a:gd name="connsiteY2" fmla="*/ 0 h 4862870"/>
                <a:gd name="connsiteX3" fmla="*/ 1236599 w 1236599"/>
                <a:gd name="connsiteY3" fmla="*/ 0 h 4862870"/>
                <a:gd name="connsiteX4" fmla="*/ 1236599 w 1236599"/>
                <a:gd name="connsiteY4" fmla="*/ 4038471 h 4862870"/>
                <a:gd name="connsiteX5" fmla="*/ 824400 w 1236599"/>
                <a:gd name="connsiteY5" fmla="*/ 4862870 h 4862870"/>
                <a:gd name="connsiteX6" fmla="*/ 0 w 1236599"/>
                <a:gd name="connsiteY6" fmla="*/ 4038471 h 4862870"/>
                <a:gd name="connsiteX0" fmla="*/ 0 w 1236599"/>
                <a:gd name="connsiteY0" fmla="*/ 4038471 h 4862870"/>
                <a:gd name="connsiteX1" fmla="*/ 412200 w 1236599"/>
                <a:gd name="connsiteY1" fmla="*/ 4038471 h 4862870"/>
                <a:gd name="connsiteX2" fmla="*/ 412200 w 1236599"/>
                <a:gd name="connsiteY2" fmla="*/ 0 h 4862870"/>
                <a:gd name="connsiteX3" fmla="*/ 1236599 w 1236599"/>
                <a:gd name="connsiteY3" fmla="*/ 0 h 4862870"/>
                <a:gd name="connsiteX4" fmla="*/ 824400 w 1236599"/>
                <a:gd name="connsiteY4" fmla="*/ 4862870 h 4862870"/>
                <a:gd name="connsiteX5" fmla="*/ 0 w 1236599"/>
                <a:gd name="connsiteY5" fmla="*/ 4038471 h 4862870"/>
                <a:gd name="connsiteX0" fmla="*/ 0 w 873992"/>
                <a:gd name="connsiteY0" fmla="*/ 4070002 h 4894401"/>
                <a:gd name="connsiteX1" fmla="*/ 412200 w 873992"/>
                <a:gd name="connsiteY1" fmla="*/ 4070002 h 4894401"/>
                <a:gd name="connsiteX2" fmla="*/ 412200 w 873992"/>
                <a:gd name="connsiteY2" fmla="*/ 31531 h 4894401"/>
                <a:gd name="connsiteX3" fmla="*/ 873992 w 873992"/>
                <a:gd name="connsiteY3" fmla="*/ 0 h 4894401"/>
                <a:gd name="connsiteX4" fmla="*/ 824400 w 873992"/>
                <a:gd name="connsiteY4" fmla="*/ 4894401 h 4894401"/>
                <a:gd name="connsiteX5" fmla="*/ 0 w 873992"/>
                <a:gd name="connsiteY5" fmla="*/ 4070002 h 4894401"/>
                <a:gd name="connsiteX0" fmla="*/ 0 w 858226"/>
                <a:gd name="connsiteY0" fmla="*/ 4038471 h 4862870"/>
                <a:gd name="connsiteX1" fmla="*/ 412200 w 858226"/>
                <a:gd name="connsiteY1" fmla="*/ 4038471 h 4862870"/>
                <a:gd name="connsiteX2" fmla="*/ 412200 w 858226"/>
                <a:gd name="connsiteY2" fmla="*/ 0 h 4862870"/>
                <a:gd name="connsiteX3" fmla="*/ 858226 w 858226"/>
                <a:gd name="connsiteY3" fmla="*/ 0 h 4862870"/>
                <a:gd name="connsiteX4" fmla="*/ 824400 w 858226"/>
                <a:gd name="connsiteY4" fmla="*/ 4862870 h 4862870"/>
                <a:gd name="connsiteX5" fmla="*/ 0 w 858226"/>
                <a:gd name="connsiteY5" fmla="*/ 4038471 h 486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8226" h="4862870">
                  <a:moveTo>
                    <a:pt x="0" y="4038471"/>
                  </a:moveTo>
                  <a:lnTo>
                    <a:pt x="412200" y="4038471"/>
                  </a:lnTo>
                  <a:lnTo>
                    <a:pt x="412200" y="0"/>
                  </a:lnTo>
                  <a:lnTo>
                    <a:pt x="858226" y="0"/>
                  </a:lnTo>
                  <a:lnTo>
                    <a:pt x="824400" y="4862870"/>
                  </a:lnTo>
                  <a:lnTo>
                    <a:pt x="0" y="4038471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7" name="Picture 3" descr="C:\Users\interinfo\Desktop\20170907_HRAIR_PPT\ppt_img\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5" y="5301207"/>
            <a:ext cx="9144001" cy="15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文字方塊 120"/>
          <p:cNvSpPr txBox="1"/>
          <p:nvPr/>
        </p:nvSpPr>
        <p:spPr>
          <a:xfrm>
            <a:off x="1979712" y="1312892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勞動契約修改一次及建議</a:t>
            </a:r>
            <a:endParaRPr lang="zh-TW" altLang="en-US" sz="3000" dirty="0">
              <a:solidFill>
                <a:srgbClr val="99C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1979712" y="3811106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00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撰寫制定工作規則</a:t>
            </a:r>
            <a:r>
              <a:rPr lang="en-US" altLang="zh-TW" sz="3000" dirty="0">
                <a:solidFill>
                  <a:srgbClr val="00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zh-TW" sz="3000" dirty="0">
                <a:solidFill>
                  <a:srgbClr val="00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核備主管機關</a:t>
            </a:r>
            <a:endParaRPr lang="zh-TW" altLang="en-US" sz="3000" dirty="0">
              <a:solidFill>
                <a:srgbClr val="00C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1979712" y="1816948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66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工作規則與管理規章修改一次及建議</a:t>
            </a:r>
            <a:endParaRPr lang="zh-TW" altLang="en-US" sz="3000" dirty="0">
              <a:solidFill>
                <a:srgbClr val="66C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1979712" y="2298938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00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勞資會議紀錄內容修改及建議</a:t>
            </a:r>
            <a:endParaRPr lang="zh-TW" altLang="en-US" sz="3000" dirty="0">
              <a:solidFill>
                <a:srgbClr val="00C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1979712" y="2802994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薪資結構與勞健保投保薪資建議</a:t>
            </a:r>
            <a:endParaRPr lang="zh-TW" altLang="en-US" sz="3000" dirty="0">
              <a:solidFill>
                <a:srgbClr val="009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1979712" y="3307050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撰寫制定勞動契約</a:t>
            </a:r>
            <a:r>
              <a:rPr lang="en-US" altLang="zh-TW" sz="30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5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依部門需求</a:t>
            </a:r>
            <a:r>
              <a:rPr lang="en-US" altLang="zh-TW" sz="2500" dirty="0">
                <a:solidFill>
                  <a:srgbClr val="009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500" dirty="0">
              <a:solidFill>
                <a:srgbClr val="009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1968188" y="4315162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66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撰寫性騷擾防治辦法</a:t>
            </a:r>
            <a:r>
              <a:rPr lang="en-US" altLang="zh-TW" sz="3000" dirty="0">
                <a:solidFill>
                  <a:srgbClr val="66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zh-TW" sz="3000" dirty="0">
                <a:solidFill>
                  <a:srgbClr val="66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報備主管機關</a:t>
            </a:r>
            <a:endParaRPr lang="zh-TW" altLang="en-US" sz="3000" dirty="0">
              <a:solidFill>
                <a:srgbClr val="66C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1979712" y="4769276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勞資會議紀錄</a:t>
            </a:r>
            <a:r>
              <a:rPr lang="en-US" altLang="zh-TW" sz="30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5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5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含變形工時</a:t>
            </a:r>
            <a:r>
              <a:rPr lang="en-US" altLang="zh-TW" sz="25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zh-TW" sz="3000" dirty="0">
                <a:solidFill>
                  <a:srgbClr val="99CC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撰寫及核備</a:t>
            </a:r>
          </a:p>
        </p:txBody>
      </p:sp>
      <p:sp>
        <p:nvSpPr>
          <p:cNvPr id="133" name="文字方塊 132"/>
          <p:cNvSpPr txBox="1"/>
          <p:nvPr/>
        </p:nvSpPr>
        <p:spPr>
          <a:xfrm>
            <a:off x="1979712" y="5251266"/>
            <a:ext cx="727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SzPct val="65000"/>
              <a:buFont typeface="Wingdings" panose="05000000000000000000" pitchFamily="2" charset="2"/>
              <a:buChar char="n"/>
            </a:pPr>
            <a:r>
              <a:rPr lang="zh-TW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薪資制度建議及勞健保投保規定建議</a:t>
            </a:r>
            <a:endParaRPr lang="zh-TW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interinfo\Desktop\未命名-13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1448" y="2696852"/>
            <a:ext cx="1335088" cy="8715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C:\Users\interinfo\Desktop\未命名-1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30125" cy="6071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C:\Users\interinfo\Desktop\未命名-1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636" y="1136126"/>
            <a:ext cx="754716" cy="4926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251520" y="6309320"/>
            <a:ext cx="5328592" cy="456920"/>
            <a:chOff x="-1692696" y="-412296"/>
            <a:chExt cx="5328592" cy="456920"/>
          </a:xfrm>
        </p:grpSpPr>
        <p:sp>
          <p:nvSpPr>
            <p:cNvPr id="2" name="文字方塊 1"/>
            <p:cNvSpPr txBox="1"/>
            <p:nvPr/>
          </p:nvSpPr>
          <p:spPr>
            <a:xfrm>
              <a:off x="-1165418" y="-412296"/>
              <a:ext cx="4801314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以上配合專業顧問，提供所需服務，費用另計</a:t>
              </a:r>
              <a:endPara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51" name="Picture 3" descr="C:\Users\interinfo\Desktop\未命名-1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2696" y="-315417"/>
              <a:ext cx="514368" cy="30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973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1" grpId="0"/>
      <p:bldP spid="122" grpId="0"/>
      <p:bldP spid="123" grpId="0"/>
      <p:bldP spid="124" grpId="0"/>
      <p:bldP spid="128" grpId="0"/>
      <p:bldP spid="130" grpId="0"/>
      <p:bldP spid="131" grpId="0"/>
      <p:bldP spid="132" grpId="0"/>
      <p:bldP spid="1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interinfo\Desktop\20170907_HRAIR_PPT\ppt_img\p4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270" y="0"/>
            <a:ext cx="6852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366530" y="1780942"/>
            <a:ext cx="4530143" cy="301621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3600" kern="1200">
                <a:solidFill>
                  <a:schemeClr val="tx1"/>
                </a:solidFill>
                <a:latin typeface="華康中黑體"/>
                <a:ea typeface="新細明體" charset="-120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n"/>
            </a:pPr>
            <a:r>
              <a:rPr kumimoji="0"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翰格雲端發展史</a:t>
            </a:r>
            <a:endParaRPr kumimoji="0"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n"/>
            </a:pPr>
            <a:r>
              <a:rPr kumimoji="0"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雲端產品架構</a:t>
            </a:r>
            <a:endParaRPr kumimoji="0"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服務與支援</a:t>
            </a:r>
            <a:endParaRPr lang="en-US" altLang="zh-TW" sz="4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TW" altLang="en-US" sz="4000" b="1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效 益</a:t>
            </a:r>
            <a:endParaRPr lang="en-US" altLang="zh-TW" sz="40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terinfo\Desktop\20170907_HRAIR_PPT\ppt_img\6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632" y="1441747"/>
            <a:ext cx="6894513" cy="544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9208" y="-27384"/>
            <a:ext cx="7283152" cy="1143000"/>
          </a:xfrm>
        </p:spPr>
        <p:txBody>
          <a:bodyPr>
            <a:noAutofit/>
          </a:bodyPr>
          <a:lstStyle/>
          <a:p>
            <a:pPr lvl="0"/>
            <a:r>
              <a:rPr lang="zh-TW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超值服務一次享受</a:t>
            </a:r>
          </a:p>
        </p:txBody>
      </p:sp>
      <p:pic>
        <p:nvPicPr>
          <p:cNvPr id="7" name="Picture 2" descr="C:\Users\interinfo\Desktop\未命名-13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1623179"/>
            <a:ext cx="1883838" cy="12297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6588224" y="3971445"/>
            <a:ext cx="1595804" cy="1041731"/>
            <a:chOff x="179512" y="3035341"/>
            <a:chExt cx="1595804" cy="1041731"/>
          </a:xfrm>
        </p:grpSpPr>
        <p:pic>
          <p:nvPicPr>
            <p:cNvPr id="10" name="Picture 2" descr="C:\Users\interinfo\Desktop\未命名-1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035341"/>
              <a:ext cx="1595804" cy="104173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251965" y="3467389"/>
              <a:ext cx="15121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2500" b="1" dirty="0" smtClean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客服人員</a:t>
              </a:r>
              <a:endParaRPr lang="zh-TW" altLang="en-US" sz="25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411760" y="1379157"/>
            <a:ext cx="1595804" cy="1041731"/>
            <a:chOff x="1103988" y="2387269"/>
            <a:chExt cx="1595804" cy="1041731"/>
          </a:xfrm>
        </p:grpSpPr>
        <p:pic>
          <p:nvPicPr>
            <p:cNvPr id="12" name="Picture 2" descr="C:\Users\interinfo\Desktop\未命名-1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988" y="2387269"/>
              <a:ext cx="1595804" cy="104173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1176441" y="2819317"/>
              <a:ext cx="15121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法規咨詢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23528" y="3171408"/>
            <a:ext cx="2592288" cy="1426451"/>
            <a:chOff x="251520" y="4293096"/>
            <a:chExt cx="1828596" cy="1426451"/>
          </a:xfrm>
        </p:grpSpPr>
        <p:pic>
          <p:nvPicPr>
            <p:cNvPr id="14" name="Picture 2" descr="C:\Users\interinfo\Desktop\未命名-13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293096"/>
              <a:ext cx="1828596" cy="11936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/>
            <p:cNvSpPr txBox="1"/>
            <p:nvPr/>
          </p:nvSpPr>
          <p:spPr>
            <a:xfrm>
              <a:off x="395536" y="4857773"/>
              <a:ext cx="15121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定期體驗課程</a:t>
              </a:r>
              <a:endParaRPr lang="zh-TW" altLang="en-US" sz="25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" name="Picture 2" descr="C:\Users\interinfo\Desktop\未命名-1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56" y="956974"/>
            <a:ext cx="947732" cy="6186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7020272" y="2182361"/>
            <a:ext cx="1512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500" b="1" dirty="0" smtClean="0">
                <a:solidFill>
                  <a:srgbClr val="E08C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客服系統</a:t>
            </a:r>
            <a:endParaRPr lang="zh-TW" altLang="en-US" sz="2500" b="1" dirty="0">
              <a:solidFill>
                <a:srgbClr val="E08C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67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6228184" y="49411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J-Web Form</a:t>
            </a:r>
            <a:r>
              <a:rPr kumimoji="1" lang="zh-TW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產品問市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44449" y="269962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" charset="0"/>
              </a:rPr>
              <a:t>1996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624" y="1938655"/>
            <a:ext cx="79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1998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59632" y="1331476"/>
            <a:ext cx="79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1999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988185" y="1955138"/>
            <a:ext cx="79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771800" y="2699628"/>
            <a:ext cx="79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2001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250615" y="195513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851984" y="1043444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500056" y="1484784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2004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148064" y="233958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2005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84168" y="197954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588224" y="242088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36360" y="89942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812360" y="1628800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8460496" y="2699628"/>
            <a:ext cx="7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endParaRPr lang="zh-TW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Rectangle 16"/>
          <p:cNvSpPr>
            <a:spLocks noChangeArrowheads="1"/>
          </p:cNvSpPr>
          <p:nvPr/>
        </p:nvSpPr>
        <p:spPr bwMode="auto">
          <a:xfrm>
            <a:off x="35496" y="4941168"/>
            <a:ext cx="345638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 marL="266700" marR="0" lvl="0" indent="-266700" defTabSz="91440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英特內</a:t>
            </a:r>
            <a:r>
              <a:rPr kumimoji="1" lang="zh-TW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公司創立</a:t>
            </a:r>
            <a:endParaRPr kumimoji="1" lang="zh-TW" altLang="en-US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0" name="Rectangle 17"/>
          <p:cNvSpPr>
            <a:spLocks noChangeArrowheads="1"/>
          </p:cNvSpPr>
          <p:nvPr/>
        </p:nvSpPr>
        <p:spPr bwMode="auto">
          <a:xfrm>
            <a:off x="3491880" y="4941168"/>
            <a:ext cx="28083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OA</a:t>
            </a:r>
            <a:r>
              <a:rPr kumimoji="1" lang="zh-TW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工具發表</a:t>
            </a:r>
            <a:endParaRPr kumimoji="1" lang="zh-CN" altLang="zh-TW" kern="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75" name="Rectangle 16"/>
          <p:cNvSpPr>
            <a:spLocks noChangeArrowheads="1"/>
          </p:cNvSpPr>
          <p:nvPr/>
        </p:nvSpPr>
        <p:spPr bwMode="auto">
          <a:xfrm>
            <a:off x="35496" y="6021288"/>
            <a:ext cx="345638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 marL="266700" indent="-2667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經濟部軟體五年產品研發補助</a:t>
            </a:r>
            <a:endParaRPr kumimoji="1" lang="zh-TW" altLang="en-US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6" name="Rectangle 16"/>
          <p:cNvSpPr>
            <a:spLocks noChangeArrowheads="1"/>
          </p:cNvSpPr>
          <p:nvPr/>
        </p:nvSpPr>
        <p:spPr bwMode="auto">
          <a:xfrm>
            <a:off x="30997" y="5293907"/>
            <a:ext cx="345638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 marL="266700" marR="0" lvl="0" indent="-266700" defTabSz="91440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完成</a:t>
            </a:r>
            <a:r>
              <a:rPr kumimoji="1" lang="en-US" altLang="zh-TW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Java-Bridge</a:t>
            </a:r>
            <a:r>
              <a:rPr kumimoji="1" lang="zh-TW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中介軟體</a:t>
            </a:r>
            <a:endParaRPr kumimoji="1" lang="zh-TW" altLang="en-US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35496" y="5663235"/>
            <a:ext cx="345638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 marL="266700" marR="0" lvl="0" indent="-2667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信息</a:t>
            </a:r>
            <a:r>
              <a:rPr kumimoji="1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傑出應用獎</a:t>
            </a:r>
            <a:r>
              <a:rPr kumimoji="1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-</a:t>
            </a:r>
            <a:r>
              <a:rPr kumimoji="1" lang="zh-TW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charset="0"/>
              </a:rPr>
              <a:t>工具類獎</a:t>
            </a:r>
            <a:endParaRPr kumimoji="1" lang="zh-TW" altLang="en-US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8" name="Rectangle 17"/>
          <p:cNvSpPr>
            <a:spLocks noChangeArrowheads="1"/>
          </p:cNvSpPr>
          <p:nvPr/>
        </p:nvSpPr>
        <p:spPr bwMode="auto">
          <a:xfrm>
            <a:off x="3491880" y="6355188"/>
            <a:ext cx="28083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285750" marR="0" lvl="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zh-TW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e-HR Suite v 4.0 </a:t>
            </a:r>
            <a:r>
              <a:rPr kumimoji="1" lang="zh-TW" alt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發表</a:t>
            </a:r>
            <a:endParaRPr kumimoji="1" lang="zh-CN" altLang="zh-TW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79" name="Rectangle 17"/>
          <p:cNvSpPr>
            <a:spLocks noChangeArrowheads="1"/>
          </p:cNvSpPr>
          <p:nvPr/>
        </p:nvSpPr>
        <p:spPr bwMode="auto">
          <a:xfrm>
            <a:off x="3491880" y="5293907"/>
            <a:ext cx="28083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285750" marR="0" lvl="0" indent="-285750" defTabSz="91440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zh-TW" kern="0" spc="-15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Emaker2.0</a:t>
            </a:r>
            <a:r>
              <a:rPr kumimoji="1" lang="zh-TW" altLang="en-US" kern="0" spc="-15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正式上市</a:t>
            </a:r>
            <a:endParaRPr kumimoji="1" lang="zh-CN" altLang="zh-TW" kern="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80" name="Rectangle 17"/>
          <p:cNvSpPr>
            <a:spLocks noChangeArrowheads="1"/>
          </p:cNvSpPr>
          <p:nvPr/>
        </p:nvSpPr>
        <p:spPr bwMode="auto">
          <a:xfrm>
            <a:off x="3491880" y="5663235"/>
            <a:ext cx="28083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e-HR Suite</a:t>
            </a:r>
            <a:r>
              <a:rPr kumimoji="1" lang="zh-TW" alt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發表</a:t>
            </a:r>
            <a:endParaRPr kumimoji="1" lang="zh-CN" altLang="zh-TW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81" name="Rectangle 17"/>
          <p:cNvSpPr>
            <a:spLocks noChangeArrowheads="1"/>
          </p:cNvSpPr>
          <p:nvPr/>
        </p:nvSpPr>
        <p:spPr bwMode="auto">
          <a:xfrm>
            <a:off x="3491880" y="6012000"/>
            <a:ext cx="28083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 err="1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Emaker</a:t>
            </a:r>
            <a:r>
              <a:rPr kumimoji="1" lang="en-US" altLang="zh-TW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 3.0</a:t>
            </a:r>
            <a:r>
              <a:rPr kumimoji="1" lang="zh-TW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升級版</a:t>
            </a:r>
            <a:endParaRPr kumimoji="1" lang="zh-CN" altLang="zh-TW" kern="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228184" y="63983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CMMI ML 3</a:t>
            </a:r>
            <a:r>
              <a:rPr kumimoji="1" lang="zh-CN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建置及推動</a:t>
            </a:r>
            <a:endParaRPr kumimoji="1" lang="zh-TW" altLang="en-US" kern="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6228184" y="529191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e-HR v5.0</a:t>
            </a:r>
            <a:r>
              <a:rPr kumimoji="1" lang="zh-TW" altLang="en-US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charset="0"/>
              </a:rPr>
              <a:t>產品問市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6228184" y="56632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職能產品發表</a:t>
            </a:r>
            <a:endParaRPr kumimoji="1" lang="zh-TW" altLang="en-US" kern="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6228184" y="603256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TW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e-TTQS</a:t>
            </a:r>
            <a:r>
              <a:rPr kumimoji="1" lang="zh-TW" altLang="en-US" kern="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產品上市</a:t>
            </a:r>
          </a:p>
        </p:txBody>
      </p:sp>
      <p:sp>
        <p:nvSpPr>
          <p:cNvPr id="86" name="文字方塊 85"/>
          <p:cNvSpPr txBox="1"/>
          <p:nvPr/>
        </p:nvSpPr>
        <p:spPr>
          <a:xfrm>
            <a:off x="3303146" y="44624"/>
            <a:ext cx="249299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企業沿革</a:t>
            </a:r>
          </a:p>
        </p:txBody>
      </p:sp>
    </p:spTree>
    <p:extLst>
      <p:ext uri="{BB962C8B-B14F-4D97-AF65-F5344CB8AC3E}">
        <p14:creationId xmlns:p14="http://schemas.microsoft.com/office/powerpoint/2010/main" val="343621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69" grpId="0"/>
      <p:bldP spid="70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1"/>
          <p:cNvSpPr/>
          <p:nvPr/>
        </p:nvSpPr>
        <p:spPr>
          <a:xfrm>
            <a:off x="12841" y="27384"/>
            <a:ext cx="91676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C:\Users\interinfo\Desktop\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1427" y="2204125"/>
            <a:ext cx="4723571" cy="36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interinfo\Desktop\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2729156"/>
            <a:ext cx="1084811" cy="9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interinfo\Desktop\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4974" y="4979437"/>
            <a:ext cx="1617915" cy="16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interinfo\Desktop\5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806" y="2734942"/>
            <a:ext cx="2380383" cy="18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interinfo\Desktop\5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4763" y="2204125"/>
            <a:ext cx="1084811" cy="20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:\Users\interinfo\Desktop\5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74" y="1175391"/>
            <a:ext cx="2095232" cy="1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interinfo\Desktop\5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2663" y="1192700"/>
            <a:ext cx="1438148" cy="121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群組 66"/>
          <p:cNvGrpSpPr/>
          <p:nvPr/>
        </p:nvGrpSpPr>
        <p:grpSpPr>
          <a:xfrm>
            <a:off x="-36512" y="2132856"/>
            <a:ext cx="9180512" cy="3384376"/>
            <a:chOff x="0" y="1988840"/>
            <a:chExt cx="9180512" cy="3384376"/>
          </a:xfrm>
        </p:grpSpPr>
        <p:sp>
          <p:nvSpPr>
            <p:cNvPr id="68" name="Rectangle 11"/>
            <p:cNvSpPr/>
            <p:nvPr/>
          </p:nvSpPr>
          <p:spPr>
            <a:xfrm>
              <a:off x="0" y="1988840"/>
              <a:ext cx="9180512" cy="338437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67249" y="2360900"/>
              <a:ext cx="3456385" cy="955013"/>
              <a:chOff x="731767" y="2001021"/>
              <a:chExt cx="3456385" cy="955013"/>
            </a:xfrm>
          </p:grpSpPr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10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767" y="2001021"/>
                <a:ext cx="955013" cy="955013"/>
              </a:xfrm>
              <a:prstGeom prst="rect">
                <a:avLst/>
              </a:prstGeom>
            </p:spPr>
          </p:pic>
          <p:sp>
            <p:nvSpPr>
              <p:cNvPr id="80" name="文字方塊 79"/>
              <p:cNvSpPr txBox="1"/>
              <p:nvPr/>
            </p:nvSpPr>
            <p:spPr>
              <a:xfrm>
                <a:off x="1782135" y="2217218"/>
                <a:ext cx="24060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TW" altLang="en-US" sz="4000" dirty="0">
                    <a:solidFill>
                      <a:schemeClr val="bg1"/>
                    </a:solidFill>
                    <a:latin typeface="+mj-ea"/>
                    <a:ea typeface="+mj-ea"/>
                  </a:rPr>
                  <a:t>企業擴展</a:t>
                </a:r>
              </a:p>
            </p:txBody>
          </p:sp>
        </p:grpSp>
        <p:grpSp>
          <p:nvGrpSpPr>
            <p:cNvPr id="70" name="群組 69"/>
            <p:cNvGrpSpPr/>
            <p:nvPr/>
          </p:nvGrpSpPr>
          <p:grpSpPr>
            <a:xfrm>
              <a:off x="4711666" y="2205023"/>
              <a:ext cx="3528392" cy="1440000"/>
              <a:chOff x="4755236" y="1844984"/>
              <a:chExt cx="3528392" cy="1440000"/>
            </a:xfrm>
          </p:grpSpPr>
          <p:pic>
            <p:nvPicPr>
              <p:cNvPr id="77" name="圖片 76"/>
              <p:cNvPicPr>
                <a:picLocks noChangeAspect="1"/>
              </p:cNvPicPr>
              <p:nvPr/>
            </p:nvPicPr>
            <p:blipFill>
              <a:blip r:embed="rId12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5236" y="1844984"/>
                <a:ext cx="1544956" cy="1440000"/>
              </a:xfrm>
              <a:prstGeom prst="rect">
                <a:avLst/>
              </a:prstGeom>
            </p:spPr>
          </p:pic>
          <p:sp>
            <p:nvSpPr>
              <p:cNvPr id="78" name="文字方塊 77"/>
              <p:cNvSpPr txBox="1"/>
              <p:nvPr/>
            </p:nvSpPr>
            <p:spPr>
              <a:xfrm>
                <a:off x="6012159" y="2217218"/>
                <a:ext cx="22714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TW" altLang="en-US" sz="4000" dirty="0">
                    <a:solidFill>
                      <a:schemeClr val="bg1"/>
                    </a:solidFill>
                    <a:latin typeface="+mj-ea"/>
                    <a:ea typeface="+mj-ea"/>
                  </a:rPr>
                  <a:t>專人設定</a:t>
                </a:r>
              </a:p>
            </p:txBody>
          </p:sp>
        </p:grpSp>
        <p:grpSp>
          <p:nvGrpSpPr>
            <p:cNvPr id="71" name="群組 70"/>
            <p:cNvGrpSpPr/>
            <p:nvPr/>
          </p:nvGrpSpPr>
          <p:grpSpPr>
            <a:xfrm>
              <a:off x="751226" y="3861047"/>
              <a:ext cx="3528393" cy="1288779"/>
              <a:chOff x="255869" y="3456551"/>
              <a:chExt cx="3528393" cy="1288779"/>
            </a:xfrm>
          </p:grpSpPr>
          <p:pic>
            <p:nvPicPr>
              <p:cNvPr id="75" name="圖片 74"/>
              <p:cNvPicPr>
                <a:picLocks noChangeAspect="1"/>
              </p:cNvPicPr>
              <p:nvPr/>
            </p:nvPicPr>
            <p:blipFill>
              <a:blip r:embed="rId1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869" y="3456551"/>
                <a:ext cx="1382712" cy="1288779"/>
              </a:xfrm>
              <a:prstGeom prst="rect">
                <a:avLst/>
              </a:prstGeom>
            </p:spPr>
          </p:pic>
          <p:sp>
            <p:nvSpPr>
              <p:cNvPr id="76" name="文字方塊 75"/>
              <p:cNvSpPr txBox="1"/>
              <p:nvPr/>
            </p:nvSpPr>
            <p:spPr>
              <a:xfrm>
                <a:off x="1494104" y="3789200"/>
                <a:ext cx="22901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TW" altLang="en-US" sz="4000" dirty="0">
                    <a:solidFill>
                      <a:schemeClr val="bg1"/>
                    </a:solidFill>
                    <a:latin typeface="+mj-ea"/>
                    <a:ea typeface="+mj-ea"/>
                  </a:rPr>
                  <a:t>無痛升級</a:t>
                </a:r>
              </a:p>
            </p:txBody>
          </p:sp>
        </p:grpSp>
        <p:grpSp>
          <p:nvGrpSpPr>
            <p:cNvPr id="72" name="群組 71"/>
            <p:cNvGrpSpPr/>
            <p:nvPr/>
          </p:nvGrpSpPr>
          <p:grpSpPr>
            <a:xfrm>
              <a:off x="4658758" y="3644864"/>
              <a:ext cx="3585650" cy="1512328"/>
              <a:chOff x="4663108" y="3284985"/>
              <a:chExt cx="3585650" cy="1512328"/>
            </a:xfrm>
          </p:grpSpPr>
          <p:pic>
            <p:nvPicPr>
              <p:cNvPr id="73" name="圖片 72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3108" y="3284985"/>
                <a:ext cx="1622555" cy="1512328"/>
              </a:xfrm>
              <a:prstGeom prst="rect">
                <a:avLst/>
              </a:prstGeom>
            </p:spPr>
          </p:pic>
          <p:sp>
            <p:nvSpPr>
              <p:cNvPr id="74" name="文字方塊 73"/>
              <p:cNvSpPr txBox="1"/>
              <p:nvPr/>
            </p:nvSpPr>
            <p:spPr>
              <a:xfrm>
                <a:off x="6026050" y="3801394"/>
                <a:ext cx="22227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TW" altLang="en-US" sz="4000" dirty="0">
                    <a:solidFill>
                      <a:schemeClr val="bg1"/>
                    </a:solidFill>
                    <a:latin typeface="+mj-ea"/>
                    <a:ea typeface="+mj-ea"/>
                  </a:rPr>
                  <a:t>規章制度</a:t>
                </a:r>
              </a:p>
            </p:txBody>
          </p:sp>
        </p:grpSp>
      </p:grpSp>
      <p:pic>
        <p:nvPicPr>
          <p:cNvPr id="25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interinfo\Desktop\20170907_HRAIR_PPT\ppt_img\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36514" y="5517232"/>
            <a:ext cx="9180514" cy="13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2">
            <a:extLst>
              <a:ext uri="{FF2B5EF4-FFF2-40B4-BE49-F238E27FC236}">
                <a16:creationId xmlns="" xmlns:a16="http://schemas.microsoft.com/office/drawing/2014/main" id="{2BE447C9-7291-4E78-BE65-89DC3954B5D6}"/>
              </a:ext>
            </a:extLst>
          </p:cNvPr>
          <p:cNvSpPr txBox="1">
            <a:spLocks/>
          </p:cNvSpPr>
          <p:nvPr/>
        </p:nvSpPr>
        <p:spPr>
          <a:xfrm>
            <a:off x="1128711" y="116632"/>
            <a:ext cx="6395617" cy="7736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費    用</a:t>
            </a:r>
            <a:endParaRPr lang="zh-TW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="" xmlns:a16="http://schemas.microsoft.com/office/drawing/2014/main" id="{0B62176A-A8AB-43DE-AB3B-0F00B3EC4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24090"/>
              </p:ext>
            </p:extLst>
          </p:nvPr>
        </p:nvGraphicFramePr>
        <p:xfrm>
          <a:off x="368668" y="1484784"/>
          <a:ext cx="8307788" cy="1422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30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24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80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80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80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880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529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計薪費用</a:t>
                      </a:r>
                      <a:endParaRPr lang="zh-TW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人  數</a:t>
                      </a:r>
                      <a:endParaRPr lang="zh-TW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9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$250(</a:t>
                      </a:r>
                      <a:r>
                        <a:rPr lang="zh-TW" altLang="en-US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月</a:t>
                      </a:r>
                      <a:r>
                        <a:rPr lang="en-US" altLang="zh-TW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年  繳</a:t>
                      </a:r>
                      <a:r>
                        <a:rPr lang="en-US" altLang="zh-TW" sz="180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$30,000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$60,000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$90,000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$120,000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$150,000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91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設定費</a:t>
                      </a:r>
                      <a:endParaRPr lang="zh-TW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$4,000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每家公司</a:t>
                      </a:r>
                      <a:endParaRPr lang="zh-TW" alt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EE5B0DC1-B51B-4E5D-A4E7-2AF503C17FE0}"/>
              </a:ext>
            </a:extLst>
          </p:cNvPr>
          <p:cNvSpPr txBox="1"/>
          <p:nvPr/>
        </p:nvSpPr>
        <p:spPr>
          <a:xfrm>
            <a:off x="251520" y="980728"/>
            <a:ext cx="561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服務計算費用－每月最低</a:t>
            </a:r>
            <a:r>
              <a:rPr lang="en-US" altLang="zh-TW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人起算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DA08B778-83F3-4C33-B5F2-CB3176CE24E4}"/>
              </a:ext>
            </a:extLst>
          </p:cNvPr>
          <p:cNvSpPr txBox="1"/>
          <p:nvPr/>
        </p:nvSpPr>
        <p:spPr>
          <a:xfrm>
            <a:off x="1403648" y="3015372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就像儲值卡的概念</a:t>
            </a:r>
            <a:r>
              <a:rPr lang="en-US" altLang="zh-TW" sz="2400" dirty="0">
                <a:solidFill>
                  <a:schemeClr val="bg1"/>
                </a:solidFill>
              </a:rPr>
              <a:t>﹐</a:t>
            </a:r>
            <a:r>
              <a:rPr lang="zh-TW" altLang="en-US" sz="2400" dirty="0">
                <a:solidFill>
                  <a:schemeClr val="bg1"/>
                </a:solidFill>
              </a:rPr>
              <a:t>一次購足一年所需計薪</a:t>
            </a:r>
            <a:r>
              <a:rPr lang="zh-TW" altLang="en-US" sz="2400" dirty="0" smtClean="0">
                <a:solidFill>
                  <a:schemeClr val="bg1"/>
                </a:solidFill>
              </a:rPr>
              <a:t>人數</a:t>
            </a:r>
            <a:r>
              <a:rPr lang="zh-TW" altLang="en-US" sz="2400" dirty="0">
                <a:solidFill>
                  <a:schemeClr val="bg1"/>
                </a:solidFill>
              </a:rPr>
              <a:t>，</a:t>
            </a:r>
            <a:r>
              <a:rPr lang="zh-TW" altLang="en-US" sz="2400" dirty="0" smtClean="0">
                <a:solidFill>
                  <a:schemeClr val="bg1"/>
                </a:solidFill>
              </a:rPr>
              <a:t>每月</a:t>
            </a:r>
            <a:r>
              <a:rPr lang="zh-TW" altLang="en-US" sz="2400" dirty="0">
                <a:solidFill>
                  <a:schemeClr val="bg1"/>
                </a:solidFill>
              </a:rPr>
              <a:t>結算實際計薪人數</a:t>
            </a:r>
            <a:r>
              <a:rPr lang="en-US" altLang="zh-TW" sz="2400" dirty="0">
                <a:solidFill>
                  <a:schemeClr val="bg1"/>
                </a:solidFill>
              </a:rPr>
              <a:t>﹐</a:t>
            </a:r>
            <a:r>
              <a:rPr lang="zh-TW" altLang="en-US" sz="2400" dirty="0">
                <a:solidFill>
                  <a:schemeClr val="bg1"/>
                </a:solidFill>
              </a:rPr>
              <a:t>用多少扣多少。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19" name="圖形 9" descr="靶心">
            <a:extLst>
              <a:ext uri="{FF2B5EF4-FFF2-40B4-BE49-F238E27FC236}">
                <a16:creationId xmlns="" xmlns:a16="http://schemas.microsoft.com/office/drawing/2014/main" id="{ACD9A0E7-4652-402B-9215-F337295D5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52" y="4869160"/>
            <a:ext cx="720080" cy="720080"/>
          </a:xfrm>
          <a:prstGeom prst="rect">
            <a:avLst/>
          </a:prstGeom>
        </p:spPr>
      </p:pic>
      <p:pic>
        <p:nvPicPr>
          <p:cNvPr id="21" name="圖形 2" descr="金錢">
            <a:extLst>
              <a:ext uri="{FF2B5EF4-FFF2-40B4-BE49-F238E27FC236}">
                <a16:creationId xmlns="" xmlns:a16="http://schemas.microsoft.com/office/drawing/2014/main" id="{F08BD961-AC6C-489A-AA95-23D77C874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960" y="3047550"/>
            <a:ext cx="797019" cy="75816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BA384F86-5492-4224-87CB-E135E4EA9C3A}"/>
              </a:ext>
            </a:extLst>
          </p:cNvPr>
          <p:cNvSpPr txBox="1"/>
          <p:nvPr/>
        </p:nvSpPr>
        <p:spPr>
          <a:xfrm>
            <a:off x="1403648" y="3894147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僅第一</a:t>
            </a:r>
            <a:r>
              <a:rPr lang="zh-TW" altLang="en-US" sz="2400" dirty="0" smtClean="0">
                <a:solidFill>
                  <a:schemeClr val="bg1"/>
                </a:solidFill>
              </a:rPr>
              <a:t>年收取</a:t>
            </a:r>
            <a:r>
              <a:rPr lang="zh-TW" altLang="en-US" sz="2400" dirty="0">
                <a:solidFill>
                  <a:schemeClr val="bg1"/>
                </a:solidFill>
              </a:rPr>
              <a:t>系統設定費</a:t>
            </a:r>
            <a:r>
              <a:rPr lang="en-US" altLang="zh-TW" sz="2400" dirty="0" smtClean="0">
                <a:solidFill>
                  <a:schemeClr val="bg1"/>
                </a:solidFill>
              </a:rPr>
              <a:t>﹐</a:t>
            </a: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只要</a:t>
            </a:r>
            <a:r>
              <a:rPr lang="zh-TW" altLang="en-US" sz="2400" dirty="0">
                <a:solidFill>
                  <a:schemeClr val="bg1"/>
                </a:solidFill>
              </a:rPr>
              <a:t>不中斷續租都不再收費。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23" name="圖形 10" descr="計算機">
            <a:extLst>
              <a:ext uri="{FF2B5EF4-FFF2-40B4-BE49-F238E27FC236}">
                <a16:creationId xmlns="" xmlns:a16="http://schemas.microsoft.com/office/drawing/2014/main" id="{7F65FB8A-2C73-406E-BDF5-D7CE755545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44" y="3933056"/>
            <a:ext cx="833347" cy="83334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4DE31B0B-E60D-466B-8FAD-103813C056B0}"/>
              </a:ext>
            </a:extLst>
          </p:cNvPr>
          <p:cNvSpPr txBox="1"/>
          <p:nvPr/>
        </p:nvSpPr>
        <p:spPr>
          <a:xfrm>
            <a:off x="1403648" y="4797152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依照</a:t>
            </a:r>
            <a:r>
              <a:rPr lang="zh-TW" altLang="en-US" sz="2400" dirty="0" smtClean="0">
                <a:solidFill>
                  <a:schemeClr val="bg1"/>
                </a:solidFill>
              </a:rPr>
              <a:t>勞基法，法令</a:t>
            </a:r>
            <a:r>
              <a:rPr lang="zh-TW" altLang="en-US" sz="2400" dirty="0">
                <a:solidFill>
                  <a:schemeClr val="bg1"/>
                </a:solidFill>
              </a:rPr>
              <a:t>變更</a:t>
            </a:r>
            <a:r>
              <a:rPr lang="en-US" altLang="zh-TW" sz="2400" dirty="0" smtClean="0">
                <a:solidFill>
                  <a:schemeClr val="bg1"/>
                </a:solidFill>
              </a:rPr>
              <a:t>﹐</a:t>
            </a: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系統</a:t>
            </a:r>
            <a:r>
              <a:rPr lang="zh-TW" altLang="en-US" sz="2400" dirty="0">
                <a:solidFill>
                  <a:schemeClr val="bg1"/>
                </a:solidFill>
              </a:rPr>
              <a:t>均即時</a:t>
            </a:r>
            <a:r>
              <a:rPr lang="zh-TW" altLang="en-US" sz="2400" dirty="0" smtClean="0">
                <a:solidFill>
                  <a:schemeClr val="bg1"/>
                </a:solidFill>
              </a:rPr>
              <a:t>提供，更新</a:t>
            </a:r>
            <a:r>
              <a:rPr lang="zh-TW" altLang="en-US" sz="2400" dirty="0">
                <a:solidFill>
                  <a:schemeClr val="bg1"/>
                </a:solidFill>
              </a:rPr>
              <a:t>零時差。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2">
            <a:extLst>
              <a:ext uri="{FF2B5EF4-FFF2-40B4-BE49-F238E27FC236}">
                <a16:creationId xmlns="" xmlns:a16="http://schemas.microsoft.com/office/drawing/2014/main" id="{2BE447C9-7291-4E78-BE65-89DC3954B5D6}"/>
              </a:ext>
            </a:extLst>
          </p:cNvPr>
          <p:cNvSpPr txBox="1">
            <a:spLocks/>
          </p:cNvSpPr>
          <p:nvPr/>
        </p:nvSpPr>
        <p:spPr>
          <a:xfrm>
            <a:off x="1128711" y="116632"/>
            <a:ext cx="6395617" cy="7736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費    用</a:t>
            </a:r>
            <a:endParaRPr lang="zh-TW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EE5B0DC1-B51B-4E5D-A4E7-2AF503C17FE0}"/>
              </a:ext>
            </a:extLst>
          </p:cNvPr>
          <p:cNvSpPr txBox="1"/>
          <p:nvPr/>
        </p:nvSpPr>
        <p:spPr>
          <a:xfrm>
            <a:off x="251520" y="1007730"/>
            <a:ext cx="8640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翰格雲端五周年</a:t>
            </a:r>
            <a:r>
              <a:rPr lang="en-US" altLang="zh-TW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-</a:t>
            </a:r>
            <a:r>
              <a:rPr lang="zh-TW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感恩驚喜回饋價</a:t>
            </a:r>
            <a:r>
              <a:rPr lang="en-US" altLang="zh-TW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(2017/9/1-2017/12/31)</a:t>
            </a:r>
            <a:endParaRPr lang="zh-TW" altLang="en-US" sz="2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DA08B778-83F3-4C33-B5F2-CB3176CE24E4}"/>
              </a:ext>
            </a:extLst>
          </p:cNvPr>
          <p:cNvSpPr txBox="1"/>
          <p:nvPr/>
        </p:nvSpPr>
        <p:spPr>
          <a:xfrm>
            <a:off x="1331640" y="4019580"/>
            <a:ext cx="6336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掌握多公司別</a:t>
            </a:r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依：</a:t>
            </a:r>
            <a:endParaRPr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稅籍</a:t>
            </a:r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地址</a:t>
            </a:r>
            <a:endParaRPr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公司規章 </a:t>
            </a:r>
            <a:endParaRPr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是否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相同</a:t>
            </a:r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計算。</a:t>
            </a: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BA384F86-5492-4224-87CB-E135E4EA9C3A}"/>
              </a:ext>
            </a:extLst>
          </p:cNvPr>
          <p:cNvSpPr txBox="1"/>
          <p:nvPr/>
        </p:nvSpPr>
        <p:spPr>
          <a:xfrm>
            <a:off x="1331640" y="3107115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翰格雲端承諾自</a:t>
            </a:r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薪資計算起，</a:t>
            </a:r>
            <a:endParaRPr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不中斷續租，三年內保證價格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不</a:t>
            </a:r>
            <a:r>
              <a:rPr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調整。</a:t>
            </a: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圖形 6" descr="階層圖">
            <a:extLst>
              <a:ext uri="{FF2B5EF4-FFF2-40B4-BE49-F238E27FC236}">
                <a16:creationId xmlns="" xmlns:a16="http://schemas.microsoft.com/office/drawing/2014/main" id="{6349D858-8B90-48BB-95BC-03D9849AD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4005064"/>
            <a:ext cx="902554" cy="902554"/>
          </a:xfrm>
          <a:prstGeom prst="rect">
            <a:avLst/>
          </a:prstGeom>
        </p:spPr>
      </p:pic>
      <p:pic>
        <p:nvPicPr>
          <p:cNvPr id="20" name="圖形 14" descr="握手">
            <a:extLst>
              <a:ext uri="{FF2B5EF4-FFF2-40B4-BE49-F238E27FC236}">
                <a16:creationId xmlns="" xmlns:a16="http://schemas.microsoft.com/office/drawing/2014/main" id="{A6749A4C-B1F4-4CAC-B89E-FF89A64DB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763" y="3068960"/>
            <a:ext cx="914400" cy="914400"/>
          </a:xfrm>
          <a:prstGeom prst="rect">
            <a:avLst/>
          </a:prstGeom>
        </p:spPr>
      </p:pic>
      <p:graphicFrame>
        <p:nvGraphicFramePr>
          <p:cNvPr id="25" name="表格 24">
            <a:extLst>
              <a:ext uri="{FF2B5EF4-FFF2-40B4-BE49-F238E27FC236}">
                <a16:creationId xmlns="" xmlns:a16="http://schemas.microsoft.com/office/drawing/2014/main" id="{0B62176A-A8AB-43DE-AB3B-0F00B3EC4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80451"/>
              </p:ext>
            </p:extLst>
          </p:nvPr>
        </p:nvGraphicFramePr>
        <p:xfrm>
          <a:off x="395536" y="1531776"/>
          <a:ext cx="8280917" cy="1393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3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95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842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42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42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42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8421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3933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計薪費用</a:t>
                      </a:r>
                      <a:endParaRPr lang="zh-TW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人數</a:t>
                      </a: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人</a:t>
                      </a:r>
                      <a:endParaRPr lang="en-US" altLang="zh-TW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$</a:t>
                      </a:r>
                      <a:r>
                        <a:rPr lang="en-US" altLang="zh-TW" sz="18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50</a:t>
                      </a:r>
                      <a:r>
                        <a:rPr lang="zh-TW" altLang="en-US" sz="18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起</a:t>
                      </a:r>
                      <a:r>
                        <a:rPr lang="en-US" altLang="zh-TW" sz="18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月</a:t>
                      </a:r>
                      <a:r>
                        <a:rPr lang="en-US" altLang="zh-TW" sz="1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) </a:t>
                      </a:r>
                      <a:endParaRPr lang="en-US" altLang="zh-TW" sz="1800" b="1" i="0" u="none" strike="noStrike" dirty="0">
                        <a:solidFill>
                          <a:srgbClr val="FFFF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年繳</a:t>
                      </a:r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$6,000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$12,000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$18,000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$24,000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$30,000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91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設定費</a:t>
                      </a:r>
                      <a:endParaRPr lang="zh-TW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C534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$4,000 </a:t>
                      </a:r>
                      <a:endParaRPr lang="en-US" altLang="zh-TW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每家公司</a:t>
                      </a:r>
                      <a:endParaRPr lang="zh-TW" alt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>
                    <a:solidFill>
                      <a:srgbClr val="E08C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" name="Picture 3" descr="C:\Users\interinfo\Desktop\20170907_HRAIR_PPT\ppt_img\1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36514" y="5517232"/>
            <a:ext cx="9180514" cy="13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nterinfo\Desktop\新增資料夾 (2)\shutterstock_45630525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" y="3727405"/>
            <a:ext cx="9137822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8057" y="446155"/>
            <a:ext cx="3334419" cy="26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211960" y="908720"/>
            <a:ext cx="4479752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+mj-ea"/>
                <a:ea typeface="+mj-ea"/>
              </a:rPr>
              <a:t>翰格雲端股份有限公司</a:t>
            </a:r>
            <a:endParaRPr lang="en-US" altLang="zh-TW" sz="300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zh-TW" sz="15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大中華</a:t>
            </a:r>
            <a:r>
              <a:rPr lang="zh-TW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行銷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TW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   推廣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專員 </a:t>
            </a: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詹先生 </a:t>
            </a:r>
            <a:r>
              <a:rPr lang="en-US" altLang="zh-TW" sz="2000" dirty="0" err="1">
                <a:solidFill>
                  <a:schemeClr val="bg1"/>
                </a:solidFill>
                <a:latin typeface="+mj-ea"/>
                <a:ea typeface="+mj-ea"/>
              </a:rPr>
              <a:t>Yoker</a:t>
            </a:r>
            <a:endParaRPr lang="en-US" altLang="zh-TW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TEL:+886-2-8227-1675 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分機 </a:t>
            </a: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212</a:t>
            </a:r>
            <a:endParaRPr lang="zh-TW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FAX:+886-2-8226-3380</a:t>
            </a:r>
            <a:endParaRPr lang="zh-TW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yoker@interinfo.com.tw</a:t>
            </a:r>
            <a:endParaRPr lang="zh-TW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www.ecmaker.com</a:t>
            </a:r>
            <a:endParaRPr lang="zh-TW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30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320575" y="1412776"/>
            <a:ext cx="3024336" cy="5487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ts val="1200"/>
              </a:lnSpc>
              <a:spcBef>
                <a:spcPts val="960"/>
              </a:spcBef>
              <a:buAutoNum type="arabicPlain" startAt="2011"/>
            </a:pPr>
            <a:r>
              <a:rPr kumimoji="1"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成立翰格雲端</a:t>
            </a:r>
            <a:endParaRPr kumimoji="1"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>
              <a:lnSpc>
                <a:spcPts val="1200"/>
              </a:lnSpc>
              <a:spcBef>
                <a:spcPts val="960"/>
              </a:spcBef>
            </a:pPr>
            <a:r>
              <a:rPr kumimoji="1"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         </a:t>
            </a:r>
            <a:r>
              <a:rPr kumimoji="1"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投入食安及雲端領域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004048" y="2708920"/>
            <a:ext cx="4320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/>
            <a:r>
              <a:rPr kumimoji="1"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2016 </a:t>
            </a:r>
            <a:r>
              <a:rPr kumimoji="1"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團膳</a:t>
            </a: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+(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孩子的營養管家</a:t>
            </a: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)APP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服務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 marL="133350"/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       團膳檢驗平台問市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 marL="133350"/>
            <a:r>
              <a:rPr kumimoji="1"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       </a:t>
            </a:r>
            <a:r>
              <a:rPr kumimoji="1"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HR Air</a:t>
            </a:r>
            <a:r>
              <a:rPr kumimoji="1"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雲端人資系統上市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347128" y="3672344"/>
            <a:ext cx="3432784" cy="2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lnSpc>
                <a:spcPts val="1200"/>
              </a:lnSpc>
              <a:spcBef>
                <a:spcPts val="960"/>
              </a:spcBef>
            </a:pP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2015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</a:t>
            </a:r>
            <a:r>
              <a:rPr kumimoji="1"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自主管理</a:t>
            </a:r>
            <a:r>
              <a:rPr kumimoji="1"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-</a:t>
            </a:r>
            <a:r>
              <a:rPr kumimoji="1"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檢驗管理問市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20575" y="2060844"/>
            <a:ext cx="3384376" cy="2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lnSpc>
                <a:spcPts val="1200"/>
              </a:lnSpc>
              <a:spcBef>
                <a:spcPts val="960"/>
              </a:spcBef>
            </a:pP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2012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食品安全作業平台發表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44175" y="2432691"/>
            <a:ext cx="3432784" cy="82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lnSpc>
                <a:spcPts val="1200"/>
              </a:lnSpc>
              <a:spcBef>
                <a:spcPts val="960"/>
              </a:spcBef>
            </a:pP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2013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食品履歷 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 marL="133350">
              <a:lnSpc>
                <a:spcPts val="1200"/>
              </a:lnSpc>
              <a:spcBef>
                <a:spcPts val="960"/>
              </a:spcBef>
            </a:pP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       </a:t>
            </a: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QR Code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手機版問市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 marL="133350">
              <a:lnSpc>
                <a:spcPts val="1200"/>
              </a:lnSpc>
              <a:spcBef>
                <a:spcPts val="960"/>
              </a:spcBef>
            </a:pP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       縮時攝影手機版問市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4175" y="3329668"/>
            <a:ext cx="3432784" cy="2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133350">
              <a:lnSpc>
                <a:spcPts val="1200"/>
              </a:lnSpc>
              <a:spcBef>
                <a:spcPts val="960"/>
              </a:spcBef>
            </a:pP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2014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自主管理</a:t>
            </a: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-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製程管理問市</a:t>
            </a:r>
            <a:endParaRPr kumimoji="1" lang="en-US" altLang="zh-TW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004048" y="3635732"/>
            <a:ext cx="4536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/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2017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  自主管理</a:t>
            </a:r>
            <a:r>
              <a:rPr kumimoji="1" lang="en-US" altLang="zh-TW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-HACCP</a:t>
            </a:r>
            <a:r>
              <a:rPr kumimoji="1" lang="zh-TW" altLang="en-US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管理問市</a:t>
            </a:r>
            <a:endParaRPr kumimoji="1"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94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/>
      <p:bldP spid="39" grpId="0"/>
      <p:bldP spid="3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48" grpId="0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5229744"/>
            <a:ext cx="9144000" cy="162825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標題 24"/>
          <p:cNvSpPr txBox="1">
            <a:spLocks/>
          </p:cNvSpPr>
          <p:nvPr/>
        </p:nvSpPr>
        <p:spPr>
          <a:xfrm>
            <a:off x="1835696" y="-27384"/>
            <a:ext cx="505695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dirty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成功企業代表</a:t>
            </a:r>
          </a:p>
        </p:txBody>
      </p:sp>
      <p:grpSp>
        <p:nvGrpSpPr>
          <p:cNvPr id="46" name="群組 45"/>
          <p:cNvGrpSpPr/>
          <p:nvPr/>
        </p:nvGrpSpPr>
        <p:grpSpPr>
          <a:xfrm>
            <a:off x="373348" y="2959775"/>
            <a:ext cx="1052487" cy="469226"/>
            <a:chOff x="373348" y="2959775"/>
            <a:chExt cx="1052487" cy="469226"/>
          </a:xfrm>
        </p:grpSpPr>
        <p:grpSp>
          <p:nvGrpSpPr>
            <p:cNvPr id="11" name="群組 10"/>
            <p:cNvGrpSpPr/>
            <p:nvPr/>
          </p:nvGrpSpPr>
          <p:grpSpPr>
            <a:xfrm>
              <a:off x="899592" y="3140968"/>
              <a:ext cx="504056" cy="288033"/>
              <a:chOff x="899592" y="2204864"/>
              <a:chExt cx="504056" cy="288033"/>
            </a:xfrm>
          </p:grpSpPr>
          <p:cxnSp>
            <p:nvCxnSpPr>
              <p:cNvPr id="8" name="直線接點 7"/>
              <p:cNvCxnSpPr/>
              <p:nvPr/>
            </p:nvCxnSpPr>
            <p:spPr>
              <a:xfrm flipH="1">
                <a:off x="899592" y="2492896"/>
                <a:ext cx="504056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 flipV="1">
                <a:off x="899592" y="2204864"/>
                <a:ext cx="0" cy="288033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" name="圓角矩形 3"/>
            <p:cNvSpPr/>
            <p:nvPr/>
          </p:nvSpPr>
          <p:spPr>
            <a:xfrm>
              <a:off x="373348" y="2959775"/>
              <a:ext cx="1052487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金融及保險業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88179" y="4149080"/>
            <a:ext cx="855429" cy="426298"/>
            <a:chOff x="188179" y="4149080"/>
            <a:chExt cx="855429" cy="426298"/>
          </a:xfrm>
        </p:grpSpPr>
        <p:grpSp>
          <p:nvGrpSpPr>
            <p:cNvPr id="33" name="群組 32"/>
            <p:cNvGrpSpPr/>
            <p:nvPr/>
          </p:nvGrpSpPr>
          <p:grpSpPr>
            <a:xfrm>
              <a:off x="539552" y="4287345"/>
              <a:ext cx="504056" cy="288033"/>
              <a:chOff x="899592" y="2204864"/>
              <a:chExt cx="504056" cy="288033"/>
            </a:xfrm>
          </p:grpSpPr>
          <p:cxnSp>
            <p:nvCxnSpPr>
              <p:cNvPr id="34" name="直線接點 33"/>
              <p:cNvCxnSpPr/>
              <p:nvPr/>
            </p:nvCxnSpPr>
            <p:spPr>
              <a:xfrm flipH="1">
                <a:off x="899592" y="2492896"/>
                <a:ext cx="504056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899592" y="2204864"/>
                <a:ext cx="0" cy="288033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6" name="圓角矩形 35"/>
            <p:cNvSpPr/>
            <p:nvPr/>
          </p:nvSpPr>
          <p:spPr>
            <a:xfrm>
              <a:off x="188179" y="4149080"/>
              <a:ext cx="720080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製 造 業</a:t>
              </a: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67544" y="5575548"/>
            <a:ext cx="1044118" cy="338901"/>
            <a:chOff x="467544" y="5575548"/>
            <a:chExt cx="1044118" cy="338901"/>
          </a:xfrm>
        </p:grpSpPr>
        <p:grpSp>
          <p:nvGrpSpPr>
            <p:cNvPr id="41" name="群組 40"/>
            <p:cNvGrpSpPr/>
            <p:nvPr/>
          </p:nvGrpSpPr>
          <p:grpSpPr>
            <a:xfrm rot="16200000">
              <a:off x="1187625" y="5503538"/>
              <a:ext cx="252028" cy="396047"/>
              <a:chOff x="899592" y="2096850"/>
              <a:chExt cx="252028" cy="396047"/>
            </a:xfrm>
          </p:grpSpPr>
          <p:cxnSp>
            <p:nvCxnSpPr>
              <p:cNvPr id="42" name="直線接點 41"/>
              <p:cNvCxnSpPr/>
              <p:nvPr/>
            </p:nvCxnSpPr>
            <p:spPr>
              <a:xfrm rot="5400000">
                <a:off x="1025606" y="2366883"/>
                <a:ext cx="0" cy="252028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 rot="5400000" flipH="1">
                <a:off x="701568" y="2294874"/>
                <a:ext cx="396047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4" name="圓角矩形 43"/>
            <p:cNvSpPr/>
            <p:nvPr/>
          </p:nvSpPr>
          <p:spPr>
            <a:xfrm>
              <a:off x="467544" y="5661248"/>
              <a:ext cx="720080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運 輸 業</a:t>
              </a: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6444208" y="1591623"/>
            <a:ext cx="1304085" cy="501884"/>
            <a:chOff x="6444208" y="1591623"/>
            <a:chExt cx="1304085" cy="501884"/>
          </a:xfrm>
        </p:grpSpPr>
        <p:grpSp>
          <p:nvGrpSpPr>
            <p:cNvPr id="47" name="群組 46"/>
            <p:cNvGrpSpPr/>
            <p:nvPr/>
          </p:nvGrpSpPr>
          <p:grpSpPr>
            <a:xfrm rot="16200000">
              <a:off x="6723959" y="1714278"/>
              <a:ext cx="248683" cy="509776"/>
              <a:chOff x="899592" y="1983122"/>
              <a:chExt cx="248683" cy="509776"/>
            </a:xfrm>
          </p:grpSpPr>
          <p:cxnSp>
            <p:nvCxnSpPr>
              <p:cNvPr id="48" name="直線接點 47"/>
              <p:cNvCxnSpPr>
                <a:stCxn id="50" idx="2"/>
              </p:cNvCxnSpPr>
              <p:nvPr/>
            </p:nvCxnSpPr>
            <p:spPr>
              <a:xfrm rot="5400000">
                <a:off x="1020466" y="2365087"/>
                <a:ext cx="6935" cy="248683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rot="5400000" flipH="1">
                <a:off x="644705" y="2238010"/>
                <a:ext cx="509776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0" name="圓角矩形 49"/>
            <p:cNvSpPr/>
            <p:nvPr/>
          </p:nvSpPr>
          <p:spPr>
            <a:xfrm>
              <a:off x="6444208" y="1591623"/>
              <a:ext cx="1304085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食品、批發零售業</a:t>
              </a: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7579994" y="2903563"/>
            <a:ext cx="1055162" cy="377542"/>
            <a:chOff x="7579994" y="2903563"/>
            <a:chExt cx="1055162" cy="377542"/>
          </a:xfrm>
        </p:grpSpPr>
        <p:grpSp>
          <p:nvGrpSpPr>
            <p:cNvPr id="55" name="群組 54"/>
            <p:cNvGrpSpPr/>
            <p:nvPr/>
          </p:nvGrpSpPr>
          <p:grpSpPr>
            <a:xfrm rot="16200000">
              <a:off x="7721162" y="2901876"/>
              <a:ext cx="248683" cy="509776"/>
              <a:chOff x="899592" y="1983122"/>
              <a:chExt cx="248683" cy="509776"/>
            </a:xfrm>
          </p:grpSpPr>
          <p:cxnSp>
            <p:nvCxnSpPr>
              <p:cNvPr id="57" name="直線接點 56"/>
              <p:cNvCxnSpPr/>
              <p:nvPr/>
            </p:nvCxnSpPr>
            <p:spPr>
              <a:xfrm rot="5400000">
                <a:off x="1020466" y="2365087"/>
                <a:ext cx="6935" cy="248683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 rot="5400000" flipH="1">
                <a:off x="644705" y="2238010"/>
                <a:ext cx="509776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4" name="圓角矩形 53"/>
            <p:cNvSpPr/>
            <p:nvPr/>
          </p:nvSpPr>
          <p:spPr>
            <a:xfrm>
              <a:off x="7579994" y="2903563"/>
              <a:ext cx="1055162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醫療保健業</a:t>
              </a:r>
            </a:p>
          </p:txBody>
        </p:sp>
      </p:grpSp>
      <p:grpSp>
        <p:nvGrpSpPr>
          <p:cNvPr id="81" name="群組 80"/>
          <p:cNvGrpSpPr/>
          <p:nvPr/>
        </p:nvGrpSpPr>
        <p:grpSpPr>
          <a:xfrm>
            <a:off x="7748294" y="3501008"/>
            <a:ext cx="1288202" cy="393339"/>
            <a:chOff x="7748294" y="3501008"/>
            <a:chExt cx="1288202" cy="393339"/>
          </a:xfrm>
        </p:grpSpPr>
        <p:grpSp>
          <p:nvGrpSpPr>
            <p:cNvPr id="68" name="群組 67"/>
            <p:cNvGrpSpPr/>
            <p:nvPr/>
          </p:nvGrpSpPr>
          <p:grpSpPr>
            <a:xfrm rot="16200000">
              <a:off x="7992501" y="3401457"/>
              <a:ext cx="248683" cy="737097"/>
              <a:chOff x="899592" y="1755802"/>
              <a:chExt cx="248683" cy="737097"/>
            </a:xfrm>
          </p:grpSpPr>
          <p:cxnSp>
            <p:nvCxnSpPr>
              <p:cNvPr id="69" name="直線接點 68"/>
              <p:cNvCxnSpPr/>
              <p:nvPr/>
            </p:nvCxnSpPr>
            <p:spPr>
              <a:xfrm rot="5400000">
                <a:off x="1020466" y="2365087"/>
                <a:ext cx="6935" cy="248683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 rot="5400000" flipH="1">
                <a:off x="531044" y="2124350"/>
                <a:ext cx="737097" cy="1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1" name="圓角矩形 70"/>
            <p:cNvSpPr/>
            <p:nvPr/>
          </p:nvSpPr>
          <p:spPr>
            <a:xfrm>
              <a:off x="7981334" y="3501008"/>
              <a:ext cx="1055162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住宿及餐飲業</a:t>
              </a: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8052666" y="4221088"/>
            <a:ext cx="911822" cy="392700"/>
            <a:chOff x="8052666" y="4221088"/>
            <a:chExt cx="911822" cy="392700"/>
          </a:xfrm>
        </p:grpSpPr>
        <p:sp>
          <p:nvSpPr>
            <p:cNvPr id="59" name="圓角矩形 58"/>
            <p:cNvSpPr/>
            <p:nvPr/>
          </p:nvSpPr>
          <p:spPr>
            <a:xfrm>
              <a:off x="8172400" y="4221088"/>
              <a:ext cx="792088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營建工程</a:t>
              </a:r>
            </a:p>
          </p:txBody>
        </p:sp>
        <p:grpSp>
          <p:nvGrpSpPr>
            <p:cNvPr id="72" name="群組 71"/>
            <p:cNvGrpSpPr/>
            <p:nvPr/>
          </p:nvGrpSpPr>
          <p:grpSpPr>
            <a:xfrm rot="16200000">
              <a:off x="8258808" y="4268148"/>
              <a:ext cx="139498" cy="551781"/>
              <a:chOff x="899591" y="1755802"/>
              <a:chExt cx="139498" cy="737097"/>
            </a:xfrm>
          </p:grpSpPr>
          <p:cxnSp>
            <p:nvCxnSpPr>
              <p:cNvPr id="73" name="直線接點 72"/>
              <p:cNvCxnSpPr/>
              <p:nvPr/>
            </p:nvCxnSpPr>
            <p:spPr>
              <a:xfrm rot="5400000">
                <a:off x="969340" y="2423147"/>
                <a:ext cx="0" cy="139498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 rot="5400000" flipH="1">
                <a:off x="531044" y="2124350"/>
                <a:ext cx="737097" cy="1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3" name="群組 52"/>
          <p:cNvGrpSpPr/>
          <p:nvPr/>
        </p:nvGrpSpPr>
        <p:grpSpPr>
          <a:xfrm>
            <a:off x="6883192" y="5661248"/>
            <a:ext cx="1649248" cy="288032"/>
            <a:chOff x="6883192" y="5661248"/>
            <a:chExt cx="1649248" cy="288032"/>
          </a:xfrm>
        </p:grpSpPr>
        <p:grpSp>
          <p:nvGrpSpPr>
            <p:cNvPr id="76" name="群組 75"/>
            <p:cNvGrpSpPr/>
            <p:nvPr/>
          </p:nvGrpSpPr>
          <p:grpSpPr>
            <a:xfrm rot="16200000">
              <a:off x="7007409" y="5537031"/>
              <a:ext cx="176677" cy="425112"/>
              <a:chOff x="899591" y="2492897"/>
              <a:chExt cx="176677" cy="425112"/>
            </a:xfrm>
          </p:grpSpPr>
          <p:cxnSp>
            <p:nvCxnSpPr>
              <p:cNvPr id="77" name="直線接點 76"/>
              <p:cNvCxnSpPr/>
              <p:nvPr/>
            </p:nvCxnSpPr>
            <p:spPr>
              <a:xfrm rot="5400000">
                <a:off x="987930" y="2404558"/>
                <a:ext cx="0" cy="176677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直線接點 77"/>
              <p:cNvCxnSpPr/>
              <p:nvPr/>
            </p:nvCxnSpPr>
            <p:spPr>
              <a:xfrm rot="5400000">
                <a:off x="687038" y="2705455"/>
                <a:ext cx="425109" cy="0"/>
              </a:xfrm>
              <a:prstGeom prst="line">
                <a:avLst/>
              </a:prstGeom>
              <a:solidFill>
                <a:srgbClr val="92D050"/>
              </a:solidFill>
              <a:ln w="158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圓角矩形 78"/>
            <p:cNvSpPr/>
            <p:nvPr/>
          </p:nvSpPr>
          <p:spPr>
            <a:xfrm>
              <a:off x="7227978" y="5696079"/>
              <a:ext cx="1304462" cy="253201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資訊、通訊傳播業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8353" y="1224136"/>
            <a:ext cx="7112039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1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207" y="4077072"/>
            <a:ext cx="853448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82663" algn="just"/>
            <a:r>
              <a:rPr lang="zh-TW" altLang="en-US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隨著雲端服務的名詞逐漸普及於商業和生活，英特內軟體於</a:t>
            </a:r>
            <a:r>
              <a:rPr lang="en-US" altLang="zh-TW" sz="3800" b="1" dirty="0">
                <a:solidFill>
                  <a:srgbClr val="7030A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2011</a:t>
            </a:r>
            <a:r>
              <a:rPr lang="zh-TW" altLang="en-US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年成立了子公司</a:t>
            </a:r>
            <a:r>
              <a:rPr lang="en-US" altLang="zh-TW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翰格雲端</a:t>
            </a:r>
            <a:r>
              <a:rPr lang="en-US" altLang="zh-TW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，主力於食品安全與</a:t>
            </a:r>
            <a:r>
              <a:rPr lang="zh-TW" altLang="en-US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中小企業人資系統的服務</a:t>
            </a:r>
            <a:r>
              <a:rPr lang="zh-TW" altLang="en-US" sz="3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endParaRPr lang="en-US" altLang="zh-TW" sz="3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982663" algn="just"/>
            <a:endParaRPr lang="en-US" altLang="zh-TW" sz="3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五角星形 6"/>
          <p:cNvSpPr/>
          <p:nvPr/>
        </p:nvSpPr>
        <p:spPr>
          <a:xfrm rot="634618">
            <a:off x="1882381" y="235325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8" name="五角星形 7"/>
          <p:cNvSpPr/>
          <p:nvPr/>
        </p:nvSpPr>
        <p:spPr>
          <a:xfrm rot="20410265">
            <a:off x="2885581" y="446437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9" name="五角星形 8"/>
          <p:cNvSpPr/>
          <p:nvPr/>
        </p:nvSpPr>
        <p:spPr>
          <a:xfrm rot="21066324">
            <a:off x="1918885" y="1676826"/>
            <a:ext cx="156817" cy="156817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0" name="五角星形 9"/>
          <p:cNvSpPr/>
          <p:nvPr/>
        </p:nvSpPr>
        <p:spPr>
          <a:xfrm rot="20032890">
            <a:off x="7056793" y="1881345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1" name="五角星形 10"/>
          <p:cNvSpPr/>
          <p:nvPr/>
        </p:nvSpPr>
        <p:spPr>
          <a:xfrm rot="1053339">
            <a:off x="7812360" y="1484784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2" name="五角星形 11"/>
          <p:cNvSpPr/>
          <p:nvPr/>
        </p:nvSpPr>
        <p:spPr>
          <a:xfrm>
            <a:off x="8856476" y="2258802"/>
            <a:ext cx="108012" cy="108012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3" name="五角星形 12"/>
          <p:cNvSpPr/>
          <p:nvPr/>
        </p:nvSpPr>
        <p:spPr>
          <a:xfrm rot="20297472">
            <a:off x="7202616" y="400213"/>
            <a:ext cx="129159" cy="129159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4" name="五角星形 13"/>
          <p:cNvSpPr/>
          <p:nvPr/>
        </p:nvSpPr>
        <p:spPr>
          <a:xfrm rot="517450">
            <a:off x="2324776" y="2189888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5" name="五角星形 14"/>
          <p:cNvSpPr/>
          <p:nvPr/>
        </p:nvSpPr>
        <p:spPr>
          <a:xfrm rot="866671">
            <a:off x="1380119" y="860241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6" name="五角星形 15"/>
          <p:cNvSpPr/>
          <p:nvPr/>
        </p:nvSpPr>
        <p:spPr>
          <a:xfrm rot="20862038">
            <a:off x="179512" y="1481708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67744" y="1193676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596336" y="270892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873180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601372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585148" y="2420888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92460" y="1985764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23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1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1291" y="4140371"/>
            <a:ext cx="838842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00113" algn="just"/>
            <a:r>
              <a:rPr lang="zh-TW" altLang="en-US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在既有的專業服務領域中，</a:t>
            </a:r>
            <a:r>
              <a:rPr lang="zh-TW" altLang="en-US" sz="3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將中大型企業所使用的系統加以精簡化，讓</a:t>
            </a:r>
            <a:r>
              <a:rPr lang="zh-TW" altLang="en-US" sz="38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中小企業</a:t>
            </a:r>
            <a:r>
              <a:rPr lang="zh-TW" altLang="en-US" sz="3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以合宜的價格享受中大型企業的資訊服務。</a:t>
            </a:r>
            <a:endParaRPr lang="en-US" altLang="zh-TW" sz="3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五角星形 6"/>
          <p:cNvSpPr/>
          <p:nvPr/>
        </p:nvSpPr>
        <p:spPr>
          <a:xfrm rot="634618">
            <a:off x="1882381" y="235325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8" name="五角星形 7"/>
          <p:cNvSpPr/>
          <p:nvPr/>
        </p:nvSpPr>
        <p:spPr>
          <a:xfrm rot="20410265">
            <a:off x="2885581" y="446437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9" name="五角星形 8"/>
          <p:cNvSpPr/>
          <p:nvPr/>
        </p:nvSpPr>
        <p:spPr>
          <a:xfrm rot="21066324">
            <a:off x="1918885" y="1676826"/>
            <a:ext cx="156817" cy="156817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0" name="五角星形 9"/>
          <p:cNvSpPr/>
          <p:nvPr/>
        </p:nvSpPr>
        <p:spPr>
          <a:xfrm rot="20032890">
            <a:off x="7056793" y="1881345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1" name="五角星形 10"/>
          <p:cNvSpPr/>
          <p:nvPr/>
        </p:nvSpPr>
        <p:spPr>
          <a:xfrm rot="1053339">
            <a:off x="7812360" y="1484784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2" name="五角星形 11"/>
          <p:cNvSpPr/>
          <p:nvPr/>
        </p:nvSpPr>
        <p:spPr>
          <a:xfrm>
            <a:off x="8856476" y="2258802"/>
            <a:ext cx="108012" cy="108012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3" name="五角星形 12"/>
          <p:cNvSpPr/>
          <p:nvPr/>
        </p:nvSpPr>
        <p:spPr>
          <a:xfrm rot="20297472">
            <a:off x="7202616" y="400213"/>
            <a:ext cx="129159" cy="129159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4" name="五角星形 13"/>
          <p:cNvSpPr/>
          <p:nvPr/>
        </p:nvSpPr>
        <p:spPr>
          <a:xfrm rot="517450">
            <a:off x="2324776" y="2189888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5" name="五角星形 14"/>
          <p:cNvSpPr/>
          <p:nvPr/>
        </p:nvSpPr>
        <p:spPr>
          <a:xfrm rot="866671">
            <a:off x="1380119" y="860241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6" name="五角星形 15"/>
          <p:cNvSpPr/>
          <p:nvPr/>
        </p:nvSpPr>
        <p:spPr>
          <a:xfrm rot="20862038">
            <a:off x="179512" y="1481708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67744" y="1193676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596336" y="270892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873180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601372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585148" y="2420888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92460" y="1985764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23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0688" y="4365104"/>
            <a:ext cx="838842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82663" algn="just"/>
            <a:r>
              <a:rPr lang="zh-TW" altLang="en-US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未來中小企業轉變中大型企業時，將能</a:t>
            </a:r>
            <a:r>
              <a:rPr lang="zh-TW" altLang="en-US" sz="3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無痛接軌</a:t>
            </a:r>
            <a:r>
              <a:rPr lang="zh-TW" altLang="en-US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進階至英特內軟體中大型企業及</a:t>
            </a:r>
            <a:r>
              <a:rPr lang="zh-TW" altLang="en-US" sz="3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集團企業</a:t>
            </a:r>
            <a:r>
              <a:rPr lang="zh-TW" altLang="en-US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的系統服務。</a:t>
            </a:r>
            <a:endParaRPr lang="en-US" altLang="zh-TW" sz="3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五角星形 6"/>
          <p:cNvSpPr/>
          <p:nvPr/>
        </p:nvSpPr>
        <p:spPr>
          <a:xfrm rot="634618">
            <a:off x="1882381" y="235325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8" name="五角星形 7"/>
          <p:cNvSpPr/>
          <p:nvPr/>
        </p:nvSpPr>
        <p:spPr>
          <a:xfrm rot="20410265">
            <a:off x="2885581" y="446437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9" name="五角星形 8"/>
          <p:cNvSpPr/>
          <p:nvPr/>
        </p:nvSpPr>
        <p:spPr>
          <a:xfrm rot="21066324">
            <a:off x="1918885" y="1676826"/>
            <a:ext cx="156817" cy="156817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0" name="五角星形 9"/>
          <p:cNvSpPr/>
          <p:nvPr/>
        </p:nvSpPr>
        <p:spPr>
          <a:xfrm rot="20032890">
            <a:off x="7056793" y="1881345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1" name="五角星形 10"/>
          <p:cNvSpPr/>
          <p:nvPr/>
        </p:nvSpPr>
        <p:spPr>
          <a:xfrm rot="1053339">
            <a:off x="7812360" y="1484784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2" name="五角星形 11"/>
          <p:cNvSpPr/>
          <p:nvPr/>
        </p:nvSpPr>
        <p:spPr>
          <a:xfrm>
            <a:off x="8856476" y="2258802"/>
            <a:ext cx="108012" cy="108012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3" name="五角星形 12"/>
          <p:cNvSpPr/>
          <p:nvPr/>
        </p:nvSpPr>
        <p:spPr>
          <a:xfrm rot="20297472">
            <a:off x="7202616" y="400213"/>
            <a:ext cx="129159" cy="129159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4" name="五角星形 13"/>
          <p:cNvSpPr/>
          <p:nvPr/>
        </p:nvSpPr>
        <p:spPr>
          <a:xfrm rot="517450">
            <a:off x="2324776" y="2189888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5" name="五角星形 14"/>
          <p:cNvSpPr/>
          <p:nvPr/>
        </p:nvSpPr>
        <p:spPr>
          <a:xfrm rot="866671">
            <a:off x="1380119" y="860241"/>
            <a:ext cx="216024" cy="216024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6" name="五角星形 15"/>
          <p:cNvSpPr/>
          <p:nvPr/>
        </p:nvSpPr>
        <p:spPr>
          <a:xfrm rot="20862038">
            <a:off x="179512" y="1481708"/>
            <a:ext cx="156320" cy="15632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67744" y="1193676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596336" y="2708920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873180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601372" y="1337692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585148" y="2420888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92460" y="1985764"/>
            <a:ext cx="75084" cy="75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23" name="Picture 3" descr="D:\01.CI\1.Logo\產品\HR Air\20170517_HRAir logo(白版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7345" y="126628"/>
            <a:ext cx="1057143" cy="8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67545" y="1232756"/>
            <a:ext cx="6408711" cy="183620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+mj-lt"/>
                <a:ea typeface="+mj-ea"/>
                <a:cs typeface="文鼎粗黑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9pPr>
          </a:lstStyle>
          <a:p>
            <a:pPr algn="l"/>
            <a:r>
              <a:rPr lang="zh-TW" altLang="en-US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翰格雲端</a:t>
            </a:r>
            <a:r>
              <a:rPr lang="zh-TW" altLang="en-US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承接英特內近</a:t>
            </a:r>
            <a:r>
              <a:rPr lang="en-US" altLang="zh-TW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年</a:t>
            </a:r>
            <a:endParaRPr lang="en-US" altLang="zh-TW" sz="40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algn="l"/>
            <a:r>
              <a:rPr lang="zh-TW" altLang="en-US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專業的</a:t>
            </a:r>
            <a:r>
              <a:rPr lang="en-US" altLang="zh-TW" sz="55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HR</a:t>
            </a:r>
            <a:r>
              <a:rPr lang="zh-TW" altLang="en-US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經驗</a:t>
            </a:r>
            <a:r>
              <a:rPr lang="zh-TW" altLang="en-US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7545" y="3140968"/>
            <a:ext cx="5904655" cy="24482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+mj-lt"/>
                <a:ea typeface="+mj-ea"/>
                <a:cs typeface="文鼎粗黑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Arial" charset="0"/>
                <a:ea typeface="文鼎粗黑" pitchFamily="49" charset="-120"/>
                <a:cs typeface="文鼎粗黑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660066"/>
                </a:solidFill>
                <a:latin typeface="Cambria" pitchFamily="18" charset="0"/>
                <a:ea typeface="微軟正黑體" pitchFamily="34" charset="-120"/>
              </a:defRPr>
            </a:lvl9pPr>
          </a:lstStyle>
          <a:p>
            <a:pPr algn="just"/>
            <a:r>
              <a:rPr lang="zh-TW" altLang="en-US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投入</a:t>
            </a:r>
            <a:r>
              <a:rPr lang="zh-TW" altLang="en-US" sz="5500" b="1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雲端市場</a:t>
            </a:r>
            <a:r>
              <a:rPr lang="zh-TW" altLang="en-US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40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解決中小企業因應法令問題</a:t>
            </a:r>
            <a:r>
              <a:rPr lang="zh-TW" altLang="en-US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，伴隨客戶一起成長</a:t>
            </a:r>
            <a:r>
              <a:rPr lang="en-US" altLang="zh-TW" sz="4000" kern="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!!</a:t>
            </a:r>
            <a:endParaRPr lang="zh-TW" altLang="en-US" sz="4000" kern="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8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3"/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+ 微軟正黑體">
      <a:majorFont>
        <a:latin typeface="Arial Black"/>
        <a:ea typeface="微軟正黑體"/>
        <a:cs typeface=""/>
      </a:majorFont>
      <a:minorFont>
        <a:latin typeface="Arial"/>
        <a:ea typeface="微軟正黑體 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2997</TotalTime>
  <Words>1238</Words>
  <Application>Microsoft Office PowerPoint</Application>
  <PresentationFormat>如螢幕大小 (4:3)</PresentationFormat>
  <Paragraphs>249</Paragraphs>
  <Slides>33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4" baseType="lpstr">
      <vt:lpstr>Office 佈景主題</vt:lpstr>
      <vt:lpstr>專屬中小企業的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雲端空間使用 中華電信IDC</vt:lpstr>
      <vt:lpstr>PowerPoint 簡報</vt:lpstr>
      <vt:lpstr>人事-公司人事基本檔建置</vt:lpstr>
      <vt:lpstr> 考勤-供單位主管輸入排班表 (可依週/月/年排班，一例一休都在系統處理）</vt:lpstr>
      <vt:lpstr>考勤-電子表單線上簽核</vt:lpstr>
      <vt:lpstr>考勤-完整的線上考勤彙總表</vt:lpstr>
      <vt:lpstr>保     險</vt:lpstr>
      <vt:lpstr>薪資-多樣的薪資計算方式</vt:lpstr>
      <vt:lpstr>前      台</vt:lpstr>
      <vt:lpstr>PowerPoint 簡報</vt:lpstr>
      <vt:lpstr>薪資資訊安全掛保證</vt:lpstr>
      <vt:lpstr>法令變更修正的保證</vt:lpstr>
      <vt:lpstr>提供精質客戶服務</vt:lpstr>
      <vt:lpstr>PowerPoint 簡報</vt:lpstr>
      <vt:lpstr>PowerPoint 簡報</vt:lpstr>
      <vt:lpstr>PowerPoint 簡報</vt:lpstr>
      <vt:lpstr>PowerPoint 簡報</vt:lpstr>
      <vt:lpstr>超值服務一次享受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sindy</dc:creator>
  <cp:lastModifiedBy>sindy su</cp:lastModifiedBy>
  <cp:revision>383</cp:revision>
  <dcterms:created xsi:type="dcterms:W3CDTF">2017-06-22T09:32:39Z</dcterms:created>
  <dcterms:modified xsi:type="dcterms:W3CDTF">2017-09-25T02:43:57Z</dcterms:modified>
</cp:coreProperties>
</file>